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 id="2147483735" r:id="rId2"/>
    <p:sldMasterId id="2147483692" r:id="rId3"/>
    <p:sldMasterId id="2147483727" r:id="rId4"/>
    <p:sldMasterId id="2147483730" r:id="rId5"/>
    <p:sldMasterId id="2147483648" r:id="rId6"/>
    <p:sldMasterId id="2147483694" r:id="rId7"/>
  </p:sldMasterIdLst>
  <p:notesMasterIdLst>
    <p:notesMasterId r:id="rId91"/>
  </p:notesMasterIdLst>
  <p:sldIdLst>
    <p:sldId id="326" r:id="rId8"/>
    <p:sldId id="258" r:id="rId9"/>
    <p:sldId id="267" r:id="rId10"/>
    <p:sldId id="259"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260" r:id="rId33"/>
    <p:sldId id="269" r:id="rId34"/>
    <p:sldId id="272" r:id="rId35"/>
    <p:sldId id="274" r:id="rId36"/>
    <p:sldId id="275" r:id="rId37"/>
    <p:sldId id="276" r:id="rId38"/>
    <p:sldId id="277" r:id="rId39"/>
    <p:sldId id="278" r:id="rId40"/>
    <p:sldId id="261"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279" r:id="rId55"/>
    <p:sldId id="280" r:id="rId56"/>
    <p:sldId id="282" r:id="rId57"/>
    <p:sldId id="283" r:id="rId58"/>
    <p:sldId id="284" r:id="rId59"/>
    <p:sldId id="285" r:id="rId60"/>
    <p:sldId id="286" r:id="rId61"/>
    <p:sldId id="287" r:id="rId62"/>
    <p:sldId id="289" r:id="rId63"/>
    <p:sldId id="291" r:id="rId64"/>
    <p:sldId id="293" r:id="rId65"/>
    <p:sldId id="294" r:id="rId66"/>
    <p:sldId id="262" r:id="rId67"/>
    <p:sldId id="263" r:id="rId68"/>
    <p:sldId id="268" r:id="rId69"/>
    <p:sldId id="264" r:id="rId70"/>
    <p:sldId id="295" r:id="rId71"/>
    <p:sldId id="296" r:id="rId72"/>
    <p:sldId id="298" r:id="rId73"/>
    <p:sldId id="299" r:id="rId74"/>
    <p:sldId id="300" r:id="rId75"/>
    <p:sldId id="265" r:id="rId76"/>
    <p:sldId id="301" r:id="rId77"/>
    <p:sldId id="302" r:id="rId78"/>
    <p:sldId id="303" r:id="rId79"/>
    <p:sldId id="304" r:id="rId80"/>
    <p:sldId id="305" r:id="rId81"/>
    <p:sldId id="306" r:id="rId82"/>
    <p:sldId id="307" r:id="rId83"/>
    <p:sldId id="308" r:id="rId84"/>
    <p:sldId id="309" r:id="rId85"/>
    <p:sldId id="310" r:id="rId86"/>
    <p:sldId id="311" r:id="rId87"/>
    <p:sldId id="312" r:id="rId88"/>
    <p:sldId id="266" r:id="rId89"/>
    <p:sldId id="327"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22" autoAdjust="0"/>
    <p:restoredTop sz="96327"/>
  </p:normalViewPr>
  <p:slideViewPr>
    <p:cSldViewPr snapToGrid="0">
      <p:cViewPr varScale="1">
        <p:scale>
          <a:sx n="120" d="100"/>
          <a:sy n="120" d="100"/>
        </p:scale>
        <p:origin x="200"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tableStyles" Target="tableStyle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gh Sheriff of Surrey Admin" userId="11bba62e-d146-41ab-b93e-0561c554b94f" providerId="ADAL" clId="{073C1967-FB4A-1244-A0AE-D2617C8A0D67}"/>
    <pc:docChg chg="delSld">
      <pc:chgData name="High Sheriff of Surrey Admin" userId="11bba62e-d146-41ab-b93e-0561c554b94f" providerId="ADAL" clId="{073C1967-FB4A-1244-A0AE-D2617C8A0D67}" dt="2022-03-16T17:18:46.103" v="0" actId="2696"/>
      <pc:docMkLst>
        <pc:docMk/>
      </pc:docMkLst>
      <pc:sldChg chg="del">
        <pc:chgData name="High Sheriff of Surrey Admin" userId="11bba62e-d146-41ab-b93e-0561c554b94f" providerId="ADAL" clId="{073C1967-FB4A-1244-A0AE-D2617C8A0D67}" dt="2022-03-16T17:18:46.103" v="0" actId="2696"/>
        <pc:sldMkLst>
          <pc:docMk/>
          <pc:sldMk cId="3156250624" sldId="29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oleObject" Target="https://communityfoundationf.sharepoint.com/Public/Marketing%20&amp;%20Promotion/PROJECTS/CRF%20IMPACT%20REPORT/Data/Project%20type.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2400" dirty="0"/>
              <a:t>Five most common reasons for permanent exclusion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Five most common reasons for permanent exclusion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0BB-4307-8819-7302CE7172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0BB-4307-8819-7302CE7172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0BB-4307-8819-7302CE7172C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0BB-4307-8819-7302CE7172C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0BB-4307-8819-7302CE7172CF}"/>
              </c:ext>
            </c:extLst>
          </c:dPt>
          <c:cat>
            <c:strRef>
              <c:f>Sheet1!$A$2:$A$6</c:f>
              <c:strCache>
                <c:ptCount val="5"/>
                <c:pt idx="0">
                  <c:v>Persistent disruptive behaviour</c:v>
                </c:pt>
                <c:pt idx="1">
                  <c:v>Physical assault - pupil</c:v>
                </c:pt>
                <c:pt idx="2">
                  <c:v>Physical assault - adult</c:v>
                </c:pt>
                <c:pt idx="3">
                  <c:v>Drug &amp; alcohol</c:v>
                </c:pt>
                <c:pt idx="4">
                  <c:v>Verbal abuse/threat - adult</c:v>
                </c:pt>
              </c:strCache>
            </c:strRef>
          </c:cat>
          <c:val>
            <c:numRef>
              <c:f>Sheet1!$B$2:$B$6</c:f>
              <c:numCache>
                <c:formatCode>General</c:formatCode>
                <c:ptCount val="5"/>
                <c:pt idx="0">
                  <c:v>34</c:v>
                </c:pt>
                <c:pt idx="1">
                  <c:v>16</c:v>
                </c:pt>
                <c:pt idx="2">
                  <c:v>15</c:v>
                </c:pt>
                <c:pt idx="3">
                  <c:v>12</c:v>
                </c:pt>
                <c:pt idx="4">
                  <c:v>7.5</c:v>
                </c:pt>
              </c:numCache>
            </c:numRef>
          </c:val>
          <c:extLst>
            <c:ext xmlns:c16="http://schemas.microsoft.com/office/drawing/2014/chart" uri="{C3380CC4-5D6E-409C-BE32-E72D297353CC}">
              <c16:uniqueId val="{0000000A-70BB-4307-8819-7302CE7172C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9141294838145232E-2"/>
          <c:y val="0.79589397546236951"/>
          <c:w val="0.93893963254593171"/>
          <c:h val="0.1901525361655374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GB" sz="2800"/>
              <a:t>SEN/EHCP, Free</a:t>
            </a:r>
            <a:r>
              <a:rPr lang="en-GB" sz="2800" baseline="0"/>
              <a:t> School Meals</a:t>
            </a:r>
            <a:r>
              <a:rPr lang="en-GB" sz="2800"/>
              <a:t> and Social</a:t>
            </a:r>
            <a:r>
              <a:rPr lang="en-GB" sz="2800" baseline="0"/>
              <a:t> Care: </a:t>
            </a:r>
          </a:p>
          <a:p>
            <a:pPr>
              <a:defRPr sz="2800"/>
            </a:pPr>
            <a:r>
              <a:rPr lang="en-GB" sz="2800" baseline="0"/>
              <a:t>Surrey and Timpson Report</a:t>
            </a:r>
            <a:endParaRPr lang="en-GB" sz="2800"/>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Surrey (n=200)</c:v>
                </c:pt>
              </c:strCache>
            </c:strRef>
          </c:tx>
          <c:spPr>
            <a:solidFill>
              <a:schemeClr val="accent1"/>
            </a:solidFill>
            <a:ln>
              <a:noFill/>
            </a:ln>
            <a:effectLst/>
          </c:spPr>
          <c:invertIfNegative val="0"/>
          <c:cat>
            <c:strRef>
              <c:f>Sheet1!$A$2:$A$5</c:f>
              <c:strCache>
                <c:ptCount val="4"/>
                <c:pt idx="0">
                  <c:v>SEN/EHCP</c:v>
                </c:pt>
                <c:pt idx="1">
                  <c:v>FSM</c:v>
                </c:pt>
                <c:pt idx="2">
                  <c:v>Child in Need, Protection, Looked After</c:v>
                </c:pt>
                <c:pt idx="3">
                  <c:v>Multiple needs</c:v>
                </c:pt>
              </c:strCache>
            </c:strRef>
          </c:cat>
          <c:val>
            <c:numRef>
              <c:f>Sheet1!$B$2:$B$5</c:f>
              <c:numCache>
                <c:formatCode>General</c:formatCode>
                <c:ptCount val="4"/>
                <c:pt idx="0">
                  <c:v>60</c:v>
                </c:pt>
                <c:pt idx="1">
                  <c:v>57</c:v>
                </c:pt>
                <c:pt idx="2">
                  <c:v>64</c:v>
                </c:pt>
                <c:pt idx="3">
                  <c:v>89</c:v>
                </c:pt>
              </c:numCache>
            </c:numRef>
          </c:val>
          <c:extLst>
            <c:ext xmlns:c16="http://schemas.microsoft.com/office/drawing/2014/chart" uri="{C3380CC4-5D6E-409C-BE32-E72D297353CC}">
              <c16:uniqueId val="{00000000-9AB7-4C3F-B5B7-4BB18017C4A1}"/>
            </c:ext>
          </c:extLst>
        </c:ser>
        <c:ser>
          <c:idx val="1"/>
          <c:order val="1"/>
          <c:tx>
            <c:strRef>
              <c:f>Sheet1!$C$1</c:f>
              <c:strCache>
                <c:ptCount val="1"/>
                <c:pt idx="0">
                  <c:v>Surrey Secondary Phase (n=149)</c:v>
                </c:pt>
              </c:strCache>
            </c:strRef>
          </c:tx>
          <c:spPr>
            <a:solidFill>
              <a:schemeClr val="accent2"/>
            </a:solidFill>
            <a:ln>
              <a:noFill/>
            </a:ln>
            <a:effectLst/>
          </c:spPr>
          <c:invertIfNegative val="0"/>
          <c:cat>
            <c:strRef>
              <c:f>Sheet1!$A$2:$A$5</c:f>
              <c:strCache>
                <c:ptCount val="4"/>
                <c:pt idx="0">
                  <c:v>SEN/EHCP</c:v>
                </c:pt>
                <c:pt idx="1">
                  <c:v>FSM</c:v>
                </c:pt>
                <c:pt idx="2">
                  <c:v>Child in Need, Protection, Looked After</c:v>
                </c:pt>
                <c:pt idx="3">
                  <c:v>Multiple needs</c:v>
                </c:pt>
              </c:strCache>
            </c:strRef>
          </c:cat>
          <c:val>
            <c:numRef>
              <c:f>Sheet1!$C$2:$C$5</c:f>
              <c:numCache>
                <c:formatCode>General</c:formatCode>
                <c:ptCount val="4"/>
                <c:pt idx="0">
                  <c:v>52</c:v>
                </c:pt>
                <c:pt idx="1">
                  <c:v>58</c:v>
                </c:pt>
                <c:pt idx="2">
                  <c:v>62</c:v>
                </c:pt>
                <c:pt idx="3">
                  <c:v>87</c:v>
                </c:pt>
              </c:numCache>
            </c:numRef>
          </c:val>
          <c:extLst>
            <c:ext xmlns:c16="http://schemas.microsoft.com/office/drawing/2014/chart" uri="{C3380CC4-5D6E-409C-BE32-E72D297353CC}">
              <c16:uniqueId val="{00000001-9AB7-4C3F-B5B7-4BB18017C4A1}"/>
            </c:ext>
          </c:extLst>
        </c:ser>
        <c:ser>
          <c:idx val="2"/>
          <c:order val="2"/>
          <c:tx>
            <c:strRef>
              <c:f>Sheet1!$D$1</c:f>
              <c:strCache>
                <c:ptCount val="1"/>
                <c:pt idx="0">
                  <c:v>Timpson (national, secondary phase)</c:v>
                </c:pt>
              </c:strCache>
            </c:strRef>
          </c:tx>
          <c:spPr>
            <a:solidFill>
              <a:schemeClr val="accent3"/>
            </a:solidFill>
            <a:ln>
              <a:noFill/>
            </a:ln>
            <a:effectLst/>
          </c:spPr>
          <c:invertIfNegative val="0"/>
          <c:cat>
            <c:strRef>
              <c:f>Sheet1!$A$2:$A$5</c:f>
              <c:strCache>
                <c:ptCount val="4"/>
                <c:pt idx="0">
                  <c:v>SEN/EHCP</c:v>
                </c:pt>
                <c:pt idx="1">
                  <c:v>FSM</c:v>
                </c:pt>
                <c:pt idx="2">
                  <c:v>Child in Need, Protection, Looked After</c:v>
                </c:pt>
                <c:pt idx="3">
                  <c:v>Multiple needs</c:v>
                </c:pt>
              </c:strCache>
            </c:strRef>
          </c:cat>
          <c:val>
            <c:numRef>
              <c:f>Sheet1!$D$2:$D$5</c:f>
              <c:numCache>
                <c:formatCode>General</c:formatCode>
                <c:ptCount val="4"/>
                <c:pt idx="0">
                  <c:v>55</c:v>
                </c:pt>
                <c:pt idx="1">
                  <c:v>43</c:v>
                </c:pt>
                <c:pt idx="2">
                  <c:v>33</c:v>
                </c:pt>
                <c:pt idx="3">
                  <c:v>78</c:v>
                </c:pt>
              </c:numCache>
            </c:numRef>
          </c:val>
          <c:extLst>
            <c:ext xmlns:c16="http://schemas.microsoft.com/office/drawing/2014/chart" uri="{C3380CC4-5D6E-409C-BE32-E72D297353CC}">
              <c16:uniqueId val="{00000002-9AB7-4C3F-B5B7-4BB18017C4A1}"/>
            </c:ext>
          </c:extLst>
        </c:ser>
        <c:dLbls>
          <c:showLegendKey val="0"/>
          <c:showVal val="0"/>
          <c:showCatName val="0"/>
          <c:showSerName val="0"/>
          <c:showPercent val="0"/>
          <c:showBubbleSize val="0"/>
        </c:dLbls>
        <c:gapWidth val="219"/>
        <c:overlap val="-27"/>
        <c:axId val="355108320"/>
        <c:axId val="355106360"/>
      </c:barChart>
      <c:catAx>
        <c:axId val="35510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55106360"/>
        <c:crosses val="autoZero"/>
        <c:auto val="1"/>
        <c:lblAlgn val="ctr"/>
        <c:lblOffset val="100"/>
        <c:noMultiLvlLbl val="0"/>
      </c:catAx>
      <c:valAx>
        <c:axId val="355106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5108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GB" sz="2800"/>
              <a:t>Multiple</a:t>
            </a:r>
            <a:r>
              <a:rPr lang="en-GB" sz="2800" baseline="0"/>
              <a:t> Needs and Vulnerabilities</a:t>
            </a:r>
            <a:endParaRPr lang="en-GB" sz="2800"/>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Surrey (n=200)</c:v>
                </c:pt>
              </c:strCache>
            </c:strRef>
          </c:tx>
          <c:spPr>
            <a:solidFill>
              <a:schemeClr val="accent1"/>
            </a:solidFill>
            <a:ln>
              <a:noFill/>
            </a:ln>
            <a:effectLst/>
          </c:spPr>
          <c:invertIfNegative val="0"/>
          <c:cat>
            <c:strRef>
              <c:f>Sheet1!$A$2:$A$5</c:f>
              <c:strCache>
                <c:ptCount val="4"/>
                <c:pt idx="0">
                  <c:v>None identified</c:v>
                </c:pt>
                <c:pt idx="1">
                  <c:v>Single identified</c:v>
                </c:pt>
                <c:pt idx="2">
                  <c:v>Two identified</c:v>
                </c:pt>
                <c:pt idx="3">
                  <c:v>Three identified</c:v>
                </c:pt>
              </c:strCache>
            </c:strRef>
          </c:cat>
          <c:val>
            <c:numRef>
              <c:f>Sheet1!$B$2:$B$5</c:f>
              <c:numCache>
                <c:formatCode>General</c:formatCode>
                <c:ptCount val="4"/>
                <c:pt idx="0">
                  <c:v>11</c:v>
                </c:pt>
                <c:pt idx="1">
                  <c:v>25</c:v>
                </c:pt>
                <c:pt idx="2">
                  <c:v>35</c:v>
                </c:pt>
                <c:pt idx="3">
                  <c:v>29</c:v>
                </c:pt>
              </c:numCache>
            </c:numRef>
          </c:val>
          <c:extLst>
            <c:ext xmlns:c16="http://schemas.microsoft.com/office/drawing/2014/chart" uri="{C3380CC4-5D6E-409C-BE32-E72D297353CC}">
              <c16:uniqueId val="{00000000-986D-42BB-A7B8-E974FAA91ACC}"/>
            </c:ext>
          </c:extLst>
        </c:ser>
        <c:ser>
          <c:idx val="1"/>
          <c:order val="1"/>
          <c:tx>
            <c:strRef>
              <c:f>Sheet1!$C$1</c:f>
              <c:strCache>
                <c:ptCount val="1"/>
                <c:pt idx="0">
                  <c:v>Surrey Secondary Phase (n=149)</c:v>
                </c:pt>
              </c:strCache>
            </c:strRef>
          </c:tx>
          <c:spPr>
            <a:solidFill>
              <a:schemeClr val="accent2"/>
            </a:solidFill>
            <a:ln>
              <a:noFill/>
            </a:ln>
            <a:effectLst/>
          </c:spPr>
          <c:invertIfNegative val="0"/>
          <c:cat>
            <c:strRef>
              <c:f>Sheet1!$A$2:$A$5</c:f>
              <c:strCache>
                <c:ptCount val="4"/>
                <c:pt idx="0">
                  <c:v>None identified</c:v>
                </c:pt>
                <c:pt idx="1">
                  <c:v>Single identified</c:v>
                </c:pt>
                <c:pt idx="2">
                  <c:v>Two identified</c:v>
                </c:pt>
                <c:pt idx="3">
                  <c:v>Three identified</c:v>
                </c:pt>
              </c:strCache>
            </c:strRef>
          </c:cat>
          <c:val>
            <c:numRef>
              <c:f>Sheet1!$C$2:$C$5</c:f>
              <c:numCache>
                <c:formatCode>General</c:formatCode>
                <c:ptCount val="4"/>
                <c:pt idx="0">
                  <c:v>13</c:v>
                </c:pt>
                <c:pt idx="1">
                  <c:v>27</c:v>
                </c:pt>
                <c:pt idx="2">
                  <c:v>34</c:v>
                </c:pt>
                <c:pt idx="3">
                  <c:v>26</c:v>
                </c:pt>
              </c:numCache>
            </c:numRef>
          </c:val>
          <c:extLst>
            <c:ext xmlns:c16="http://schemas.microsoft.com/office/drawing/2014/chart" uri="{C3380CC4-5D6E-409C-BE32-E72D297353CC}">
              <c16:uniqueId val="{00000001-986D-42BB-A7B8-E974FAA91ACC}"/>
            </c:ext>
          </c:extLst>
        </c:ser>
        <c:ser>
          <c:idx val="2"/>
          <c:order val="2"/>
          <c:tx>
            <c:strRef>
              <c:f>Sheet1!$D$1</c:f>
              <c:strCache>
                <c:ptCount val="1"/>
                <c:pt idx="0">
                  <c:v>Timpson (national, secondary phase)</c:v>
                </c:pt>
              </c:strCache>
            </c:strRef>
          </c:tx>
          <c:spPr>
            <a:solidFill>
              <a:schemeClr val="accent3"/>
            </a:solidFill>
            <a:ln>
              <a:noFill/>
            </a:ln>
            <a:effectLst/>
          </c:spPr>
          <c:invertIfNegative val="0"/>
          <c:cat>
            <c:strRef>
              <c:f>Sheet1!$A$2:$A$5</c:f>
              <c:strCache>
                <c:ptCount val="4"/>
                <c:pt idx="0">
                  <c:v>None identified</c:v>
                </c:pt>
                <c:pt idx="1">
                  <c:v>Single identified</c:v>
                </c:pt>
                <c:pt idx="2">
                  <c:v>Two identified</c:v>
                </c:pt>
                <c:pt idx="3">
                  <c:v>Three identified</c:v>
                </c:pt>
              </c:strCache>
            </c:strRef>
          </c:cat>
          <c:val>
            <c:numRef>
              <c:f>Sheet1!$D$2:$D$5</c:f>
              <c:numCache>
                <c:formatCode>General</c:formatCode>
                <c:ptCount val="4"/>
                <c:pt idx="0">
                  <c:v>22</c:v>
                </c:pt>
                <c:pt idx="1">
                  <c:v>0</c:v>
                </c:pt>
                <c:pt idx="2">
                  <c:v>0</c:v>
                </c:pt>
                <c:pt idx="3">
                  <c:v>11</c:v>
                </c:pt>
              </c:numCache>
            </c:numRef>
          </c:val>
          <c:extLst>
            <c:ext xmlns:c16="http://schemas.microsoft.com/office/drawing/2014/chart" uri="{C3380CC4-5D6E-409C-BE32-E72D297353CC}">
              <c16:uniqueId val="{00000002-986D-42BB-A7B8-E974FAA91ACC}"/>
            </c:ext>
          </c:extLst>
        </c:ser>
        <c:dLbls>
          <c:showLegendKey val="0"/>
          <c:showVal val="0"/>
          <c:showCatName val="0"/>
          <c:showSerName val="0"/>
          <c:showPercent val="0"/>
          <c:showBubbleSize val="0"/>
        </c:dLbls>
        <c:gapWidth val="219"/>
        <c:overlap val="-27"/>
        <c:axId val="355107144"/>
        <c:axId val="355107928"/>
      </c:barChart>
      <c:catAx>
        <c:axId val="355107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55107928"/>
        <c:crosses val="autoZero"/>
        <c:auto val="1"/>
        <c:lblAlgn val="ctr"/>
        <c:lblOffset val="100"/>
        <c:noMultiLvlLbl val="0"/>
      </c:catAx>
      <c:valAx>
        <c:axId val="355107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5107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Corbel" panose="020B0503020204020204" pitchFamily="34" charset="0"/>
                <a:ea typeface="+mn-ea"/>
                <a:cs typeface="+mn-cs"/>
              </a:defRPr>
            </a:pPr>
            <a:r>
              <a:rPr lang="en-GB" sz="2800" b="1" baseline="0" dirty="0">
                <a:latin typeface="Corbel" panose="020B0503020204020204" pitchFamily="34" charset="0"/>
              </a:rPr>
              <a:t>Early Help, Social Care and Permanent Exclusion</a:t>
            </a:r>
          </a:p>
        </c:rich>
      </c:tx>
      <c:layout>
        <c:manualLayout>
          <c:xMode val="edge"/>
          <c:yMode val="edge"/>
          <c:x val="0.19625164041994747"/>
          <c:y val="3.0437882764654416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Corbel" panose="020B0503020204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Before exclusion</c:v>
                </c:pt>
              </c:strCache>
            </c:strRef>
          </c:tx>
          <c:spPr>
            <a:solidFill>
              <a:schemeClr val="accent1"/>
            </a:solidFill>
            <a:ln>
              <a:noFill/>
            </a:ln>
            <a:effectLst/>
          </c:spPr>
          <c:invertIfNegative val="0"/>
          <c:cat>
            <c:strRef>
              <c:f>Sheet1!$A$2:$A$5</c:f>
              <c:strCache>
                <c:ptCount val="4"/>
                <c:pt idx="0">
                  <c:v>Early Help</c:v>
                </c:pt>
                <c:pt idx="1">
                  <c:v>Child in Need</c:v>
                </c:pt>
                <c:pt idx="2">
                  <c:v>Child Protection</c:v>
                </c:pt>
                <c:pt idx="3">
                  <c:v>Looked after Child</c:v>
                </c:pt>
              </c:strCache>
            </c:strRef>
          </c:cat>
          <c:val>
            <c:numRef>
              <c:f>Sheet1!$B$2:$B$5</c:f>
              <c:numCache>
                <c:formatCode>General</c:formatCode>
                <c:ptCount val="4"/>
                <c:pt idx="0">
                  <c:v>93</c:v>
                </c:pt>
                <c:pt idx="1">
                  <c:v>117</c:v>
                </c:pt>
                <c:pt idx="2">
                  <c:v>28</c:v>
                </c:pt>
                <c:pt idx="3">
                  <c:v>10</c:v>
                </c:pt>
              </c:numCache>
            </c:numRef>
          </c:val>
          <c:extLst>
            <c:ext xmlns:c16="http://schemas.microsoft.com/office/drawing/2014/chart" uri="{C3380CC4-5D6E-409C-BE32-E72D297353CC}">
              <c16:uniqueId val="{00000000-2812-4DB3-B4CF-34BB42C0EBE5}"/>
            </c:ext>
          </c:extLst>
        </c:ser>
        <c:ser>
          <c:idx val="1"/>
          <c:order val="1"/>
          <c:tx>
            <c:strRef>
              <c:f>Sheet1!$C$1</c:f>
              <c:strCache>
                <c:ptCount val="1"/>
                <c:pt idx="0">
                  <c:v>When excluded</c:v>
                </c:pt>
              </c:strCache>
            </c:strRef>
          </c:tx>
          <c:spPr>
            <a:solidFill>
              <a:schemeClr val="accent2"/>
            </a:solidFill>
            <a:ln>
              <a:noFill/>
            </a:ln>
            <a:effectLst/>
          </c:spPr>
          <c:invertIfNegative val="0"/>
          <c:cat>
            <c:strRef>
              <c:f>Sheet1!$A$2:$A$5</c:f>
              <c:strCache>
                <c:ptCount val="4"/>
                <c:pt idx="0">
                  <c:v>Early Help</c:v>
                </c:pt>
                <c:pt idx="1">
                  <c:v>Child in Need</c:v>
                </c:pt>
                <c:pt idx="2">
                  <c:v>Child Protection</c:v>
                </c:pt>
                <c:pt idx="3">
                  <c:v>Looked after Child</c:v>
                </c:pt>
              </c:strCache>
            </c:strRef>
          </c:cat>
          <c:val>
            <c:numRef>
              <c:f>Sheet1!$C$2:$C$5</c:f>
              <c:numCache>
                <c:formatCode>General</c:formatCode>
                <c:ptCount val="4"/>
                <c:pt idx="0">
                  <c:v>18</c:v>
                </c:pt>
                <c:pt idx="1">
                  <c:v>33</c:v>
                </c:pt>
                <c:pt idx="2">
                  <c:v>11</c:v>
                </c:pt>
                <c:pt idx="3">
                  <c:v>0</c:v>
                </c:pt>
              </c:numCache>
            </c:numRef>
          </c:val>
          <c:extLst>
            <c:ext xmlns:c16="http://schemas.microsoft.com/office/drawing/2014/chart" uri="{C3380CC4-5D6E-409C-BE32-E72D297353CC}">
              <c16:uniqueId val="{00000001-2812-4DB3-B4CF-34BB42C0EBE5}"/>
            </c:ext>
          </c:extLst>
        </c:ser>
        <c:ser>
          <c:idx val="2"/>
          <c:order val="2"/>
          <c:tx>
            <c:strRef>
              <c:f>Sheet1!$D$1</c:f>
              <c:strCache>
                <c:ptCount val="1"/>
                <c:pt idx="0">
                  <c:v>After exclusion</c:v>
                </c:pt>
              </c:strCache>
            </c:strRef>
          </c:tx>
          <c:spPr>
            <a:solidFill>
              <a:schemeClr val="accent3"/>
            </a:solidFill>
            <a:ln>
              <a:noFill/>
            </a:ln>
            <a:effectLst/>
          </c:spPr>
          <c:invertIfNegative val="0"/>
          <c:cat>
            <c:strRef>
              <c:f>Sheet1!$A$2:$A$5</c:f>
              <c:strCache>
                <c:ptCount val="4"/>
                <c:pt idx="0">
                  <c:v>Early Help</c:v>
                </c:pt>
                <c:pt idx="1">
                  <c:v>Child in Need</c:v>
                </c:pt>
                <c:pt idx="2">
                  <c:v>Child Protection</c:v>
                </c:pt>
                <c:pt idx="3">
                  <c:v>Looked after Child</c:v>
                </c:pt>
              </c:strCache>
            </c:strRef>
          </c:cat>
          <c:val>
            <c:numRef>
              <c:f>Sheet1!$D$2:$D$5</c:f>
              <c:numCache>
                <c:formatCode>General</c:formatCode>
                <c:ptCount val="4"/>
                <c:pt idx="0">
                  <c:v>76</c:v>
                </c:pt>
                <c:pt idx="1">
                  <c:v>88</c:v>
                </c:pt>
                <c:pt idx="2">
                  <c:v>17</c:v>
                </c:pt>
                <c:pt idx="3">
                  <c:v>7</c:v>
                </c:pt>
              </c:numCache>
            </c:numRef>
          </c:val>
          <c:extLst>
            <c:ext xmlns:c16="http://schemas.microsoft.com/office/drawing/2014/chart" uri="{C3380CC4-5D6E-409C-BE32-E72D297353CC}">
              <c16:uniqueId val="{00000002-2812-4DB3-B4CF-34BB42C0EBE5}"/>
            </c:ext>
          </c:extLst>
        </c:ser>
        <c:dLbls>
          <c:showLegendKey val="0"/>
          <c:showVal val="0"/>
          <c:showCatName val="0"/>
          <c:showSerName val="0"/>
          <c:showPercent val="0"/>
          <c:showBubbleSize val="0"/>
        </c:dLbls>
        <c:gapWidth val="219"/>
        <c:overlap val="-27"/>
        <c:axId val="262711072"/>
        <c:axId val="262701272"/>
      </c:barChart>
      <c:catAx>
        <c:axId val="26271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262701272"/>
        <c:crosses val="autoZero"/>
        <c:auto val="1"/>
        <c:lblAlgn val="ctr"/>
        <c:lblOffset val="100"/>
        <c:noMultiLvlLbl val="0"/>
      </c:catAx>
      <c:valAx>
        <c:axId val="262701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262711072"/>
        <c:crosses val="autoZero"/>
        <c:crossBetween val="between"/>
      </c:valAx>
      <c:spPr>
        <a:noFill/>
        <a:ln>
          <a:noFill/>
        </a:ln>
        <a:effectLst/>
      </c:spPr>
    </c:plotArea>
    <c:legend>
      <c:legendPos val="b"/>
      <c:layout>
        <c:manualLayout>
          <c:xMode val="edge"/>
          <c:yMode val="edge"/>
          <c:x val="6.4570015254252239E-2"/>
          <c:y val="0.92912590173982756"/>
          <c:w val="0.90585437038735228"/>
          <c:h val="7.087409826017254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GB" sz="2800" b="1" baseline="0" dirty="0">
                <a:latin typeface="Corbel" panose="020B0503020204020204" pitchFamily="34" charset="0"/>
              </a:rPr>
              <a:t>Percentages of youth justice involvement by gender and ethnicity</a:t>
            </a:r>
            <a:endParaRPr lang="en-GB" sz="2800" b="1" dirty="0">
              <a:latin typeface="Corbel" panose="020B0503020204020204" pitchFamily="34" charset="0"/>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Asian, Black, Mixed heritage (n=19)</c:v>
                </c:pt>
              </c:strCache>
            </c:strRef>
          </c:tx>
          <c:spPr>
            <a:solidFill>
              <a:schemeClr val="accent1"/>
            </a:solidFill>
            <a:ln>
              <a:noFill/>
            </a:ln>
            <a:effectLst/>
          </c:spPr>
          <c:invertIfNegative val="0"/>
          <c:cat>
            <c:strRef>
              <c:f>Sheet1!$A$2:$A$4</c:f>
              <c:strCache>
                <c:ptCount val="3"/>
                <c:pt idx="0">
                  <c:v>Any Youth Justice involvement</c:v>
                </c:pt>
                <c:pt idx="1">
                  <c:v>First YJ before exclusion</c:v>
                </c:pt>
                <c:pt idx="2">
                  <c:v>First YJ after exclusion</c:v>
                </c:pt>
              </c:strCache>
            </c:strRef>
          </c:cat>
          <c:val>
            <c:numRef>
              <c:f>Sheet1!$B$2:$B$4</c:f>
              <c:numCache>
                <c:formatCode>General</c:formatCode>
                <c:ptCount val="3"/>
                <c:pt idx="0">
                  <c:v>53</c:v>
                </c:pt>
                <c:pt idx="1">
                  <c:v>32</c:v>
                </c:pt>
                <c:pt idx="2">
                  <c:v>21</c:v>
                </c:pt>
              </c:numCache>
            </c:numRef>
          </c:val>
          <c:extLst>
            <c:ext xmlns:c16="http://schemas.microsoft.com/office/drawing/2014/chart" uri="{C3380CC4-5D6E-409C-BE32-E72D297353CC}">
              <c16:uniqueId val="{00000000-FA3B-49F3-874F-1BE9ED40ED36}"/>
            </c:ext>
          </c:extLst>
        </c:ser>
        <c:ser>
          <c:idx val="1"/>
          <c:order val="1"/>
          <c:tx>
            <c:strRef>
              <c:f>Sheet1!$C$1</c:f>
              <c:strCache>
                <c:ptCount val="1"/>
                <c:pt idx="0">
                  <c:v>White (n=169)</c:v>
                </c:pt>
              </c:strCache>
            </c:strRef>
          </c:tx>
          <c:spPr>
            <a:solidFill>
              <a:schemeClr val="accent2"/>
            </a:solidFill>
            <a:ln>
              <a:noFill/>
            </a:ln>
            <a:effectLst/>
          </c:spPr>
          <c:invertIfNegative val="0"/>
          <c:cat>
            <c:strRef>
              <c:f>Sheet1!$A$2:$A$4</c:f>
              <c:strCache>
                <c:ptCount val="3"/>
                <c:pt idx="0">
                  <c:v>Any Youth Justice involvement</c:v>
                </c:pt>
                <c:pt idx="1">
                  <c:v>First YJ before exclusion</c:v>
                </c:pt>
                <c:pt idx="2">
                  <c:v>First YJ after exclusion</c:v>
                </c:pt>
              </c:strCache>
            </c:strRef>
          </c:cat>
          <c:val>
            <c:numRef>
              <c:f>Sheet1!$C$2:$C$4</c:f>
              <c:numCache>
                <c:formatCode>General</c:formatCode>
                <c:ptCount val="3"/>
                <c:pt idx="0">
                  <c:v>41</c:v>
                </c:pt>
                <c:pt idx="1">
                  <c:v>29</c:v>
                </c:pt>
                <c:pt idx="2">
                  <c:v>12</c:v>
                </c:pt>
              </c:numCache>
            </c:numRef>
          </c:val>
          <c:extLst>
            <c:ext xmlns:c16="http://schemas.microsoft.com/office/drawing/2014/chart" uri="{C3380CC4-5D6E-409C-BE32-E72D297353CC}">
              <c16:uniqueId val="{00000001-FA3B-49F3-874F-1BE9ED40ED36}"/>
            </c:ext>
          </c:extLst>
        </c:ser>
        <c:ser>
          <c:idx val="2"/>
          <c:order val="2"/>
          <c:tx>
            <c:strRef>
              <c:f>Sheet1!$D$1</c:f>
              <c:strCache>
                <c:ptCount val="1"/>
                <c:pt idx="0">
                  <c:v>Boys (n=158)</c:v>
                </c:pt>
              </c:strCache>
            </c:strRef>
          </c:tx>
          <c:spPr>
            <a:solidFill>
              <a:schemeClr val="accent3"/>
            </a:solidFill>
            <a:ln>
              <a:noFill/>
            </a:ln>
            <a:effectLst/>
          </c:spPr>
          <c:invertIfNegative val="0"/>
          <c:cat>
            <c:strRef>
              <c:f>Sheet1!$A$2:$A$4</c:f>
              <c:strCache>
                <c:ptCount val="3"/>
                <c:pt idx="0">
                  <c:v>Any Youth Justice involvement</c:v>
                </c:pt>
                <c:pt idx="1">
                  <c:v>First YJ before exclusion</c:v>
                </c:pt>
                <c:pt idx="2">
                  <c:v>First YJ after exclusion</c:v>
                </c:pt>
              </c:strCache>
            </c:strRef>
          </c:cat>
          <c:val>
            <c:numRef>
              <c:f>Sheet1!$D$2:$D$4</c:f>
              <c:numCache>
                <c:formatCode>General</c:formatCode>
                <c:ptCount val="3"/>
                <c:pt idx="0">
                  <c:v>42</c:v>
                </c:pt>
                <c:pt idx="1">
                  <c:v>29</c:v>
                </c:pt>
                <c:pt idx="2">
                  <c:v>13</c:v>
                </c:pt>
              </c:numCache>
            </c:numRef>
          </c:val>
          <c:extLst>
            <c:ext xmlns:c16="http://schemas.microsoft.com/office/drawing/2014/chart" uri="{C3380CC4-5D6E-409C-BE32-E72D297353CC}">
              <c16:uniqueId val="{00000002-FA3B-49F3-874F-1BE9ED40ED36}"/>
            </c:ext>
          </c:extLst>
        </c:ser>
        <c:ser>
          <c:idx val="3"/>
          <c:order val="3"/>
          <c:tx>
            <c:strRef>
              <c:f>Sheet1!$E$1</c:f>
              <c:strCache>
                <c:ptCount val="1"/>
                <c:pt idx="0">
                  <c:v>Girls (n=42)</c:v>
                </c:pt>
              </c:strCache>
            </c:strRef>
          </c:tx>
          <c:spPr>
            <a:solidFill>
              <a:schemeClr val="accent4"/>
            </a:solidFill>
            <a:ln>
              <a:noFill/>
            </a:ln>
            <a:effectLst/>
          </c:spPr>
          <c:invertIfNegative val="0"/>
          <c:cat>
            <c:strRef>
              <c:f>Sheet1!$A$2:$A$4</c:f>
              <c:strCache>
                <c:ptCount val="3"/>
                <c:pt idx="0">
                  <c:v>Any Youth Justice involvement</c:v>
                </c:pt>
                <c:pt idx="1">
                  <c:v>First YJ before exclusion</c:v>
                </c:pt>
                <c:pt idx="2">
                  <c:v>First YJ after exclusion</c:v>
                </c:pt>
              </c:strCache>
            </c:strRef>
          </c:cat>
          <c:val>
            <c:numRef>
              <c:f>Sheet1!$E$2:$E$4</c:f>
              <c:numCache>
                <c:formatCode>General</c:formatCode>
                <c:ptCount val="3"/>
                <c:pt idx="0">
                  <c:v>41</c:v>
                </c:pt>
                <c:pt idx="1">
                  <c:v>29</c:v>
                </c:pt>
                <c:pt idx="2">
                  <c:v>12</c:v>
                </c:pt>
              </c:numCache>
            </c:numRef>
          </c:val>
          <c:extLst>
            <c:ext xmlns:c16="http://schemas.microsoft.com/office/drawing/2014/chart" uri="{C3380CC4-5D6E-409C-BE32-E72D297353CC}">
              <c16:uniqueId val="{00000003-FA3B-49F3-874F-1BE9ED40ED36}"/>
            </c:ext>
          </c:extLst>
        </c:ser>
        <c:dLbls>
          <c:showLegendKey val="0"/>
          <c:showVal val="0"/>
          <c:showCatName val="0"/>
          <c:showSerName val="0"/>
          <c:showPercent val="0"/>
          <c:showBubbleSize val="0"/>
        </c:dLbls>
        <c:gapWidth val="219"/>
        <c:overlap val="-27"/>
        <c:axId val="359176304"/>
        <c:axId val="359178656"/>
      </c:barChart>
      <c:catAx>
        <c:axId val="35917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359178656"/>
        <c:crosses val="autoZero"/>
        <c:auto val="1"/>
        <c:lblAlgn val="ctr"/>
        <c:lblOffset val="100"/>
        <c:noMultiLvlLbl val="0"/>
      </c:catAx>
      <c:valAx>
        <c:axId val="359178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359176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GB" sz="2800" b="1" dirty="0">
                <a:latin typeface="Corbel" panose="020B0503020204020204" pitchFamily="34" charset="0"/>
              </a:rPr>
              <a:t>History of social care engagement for the 20 young people involved</a:t>
            </a:r>
            <a:r>
              <a:rPr lang="en-GB" sz="2800" b="1" baseline="0" dirty="0">
                <a:latin typeface="Corbel" panose="020B0503020204020204" pitchFamily="34" charset="0"/>
              </a:rPr>
              <a:t> with police and youth justice services before and after exclusion</a:t>
            </a:r>
            <a:r>
              <a:rPr lang="en-GB" sz="2800" b="1" dirty="0">
                <a:latin typeface="Corbel" panose="020B0503020204020204" pitchFamily="34" charset="0"/>
              </a:rPr>
              <a:t> </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Before exclusion</c:v>
                </c:pt>
              </c:strCache>
            </c:strRef>
          </c:tx>
          <c:spPr>
            <a:solidFill>
              <a:schemeClr val="accent1"/>
            </a:solidFill>
            <a:ln>
              <a:noFill/>
            </a:ln>
            <a:effectLst/>
          </c:spPr>
          <c:invertIfNegative val="0"/>
          <c:cat>
            <c:strRef>
              <c:f>Sheet1!$A$2:$A$5</c:f>
              <c:strCache>
                <c:ptCount val="4"/>
                <c:pt idx="0">
                  <c:v>Early help</c:v>
                </c:pt>
                <c:pt idx="1">
                  <c:v>Child in need</c:v>
                </c:pt>
                <c:pt idx="2">
                  <c:v>Child protection</c:v>
                </c:pt>
                <c:pt idx="3">
                  <c:v>Looked after child</c:v>
                </c:pt>
              </c:strCache>
            </c:strRef>
          </c:cat>
          <c:val>
            <c:numRef>
              <c:f>Sheet1!$B$2:$B$5</c:f>
              <c:numCache>
                <c:formatCode>General</c:formatCode>
                <c:ptCount val="4"/>
                <c:pt idx="0">
                  <c:v>85</c:v>
                </c:pt>
                <c:pt idx="1">
                  <c:v>85</c:v>
                </c:pt>
                <c:pt idx="2">
                  <c:v>10</c:v>
                </c:pt>
                <c:pt idx="3">
                  <c:v>10</c:v>
                </c:pt>
              </c:numCache>
            </c:numRef>
          </c:val>
          <c:extLst>
            <c:ext xmlns:c16="http://schemas.microsoft.com/office/drawing/2014/chart" uri="{C3380CC4-5D6E-409C-BE32-E72D297353CC}">
              <c16:uniqueId val="{00000000-9CB2-42C3-AD46-3528C0C5D4D3}"/>
            </c:ext>
          </c:extLst>
        </c:ser>
        <c:ser>
          <c:idx val="1"/>
          <c:order val="1"/>
          <c:tx>
            <c:strRef>
              <c:f>Sheet1!$C$1</c:f>
              <c:strCache>
                <c:ptCount val="1"/>
                <c:pt idx="0">
                  <c:v>When excluded</c:v>
                </c:pt>
              </c:strCache>
            </c:strRef>
          </c:tx>
          <c:spPr>
            <a:solidFill>
              <a:schemeClr val="accent2"/>
            </a:solidFill>
            <a:ln>
              <a:noFill/>
            </a:ln>
            <a:effectLst/>
          </c:spPr>
          <c:invertIfNegative val="0"/>
          <c:cat>
            <c:strRef>
              <c:f>Sheet1!$A$2:$A$5</c:f>
              <c:strCache>
                <c:ptCount val="4"/>
                <c:pt idx="0">
                  <c:v>Early help</c:v>
                </c:pt>
                <c:pt idx="1">
                  <c:v>Child in need</c:v>
                </c:pt>
                <c:pt idx="2">
                  <c:v>Child protection</c:v>
                </c:pt>
                <c:pt idx="3">
                  <c:v>Looked after child</c:v>
                </c:pt>
              </c:strCache>
            </c:strRef>
          </c:cat>
          <c:val>
            <c:numRef>
              <c:f>Sheet1!$C$2:$C$5</c:f>
              <c:numCache>
                <c:formatCode>General</c:formatCode>
                <c:ptCount val="4"/>
                <c:pt idx="0">
                  <c:v>25</c:v>
                </c:pt>
                <c:pt idx="1">
                  <c:v>35</c:v>
                </c:pt>
                <c:pt idx="2">
                  <c:v>0</c:v>
                </c:pt>
                <c:pt idx="3">
                  <c:v>0</c:v>
                </c:pt>
              </c:numCache>
            </c:numRef>
          </c:val>
          <c:extLst>
            <c:ext xmlns:c16="http://schemas.microsoft.com/office/drawing/2014/chart" uri="{C3380CC4-5D6E-409C-BE32-E72D297353CC}">
              <c16:uniqueId val="{00000001-9CB2-42C3-AD46-3528C0C5D4D3}"/>
            </c:ext>
          </c:extLst>
        </c:ser>
        <c:ser>
          <c:idx val="2"/>
          <c:order val="2"/>
          <c:tx>
            <c:strRef>
              <c:f>Sheet1!$D$1</c:f>
              <c:strCache>
                <c:ptCount val="1"/>
                <c:pt idx="0">
                  <c:v>After exclusion</c:v>
                </c:pt>
              </c:strCache>
            </c:strRef>
          </c:tx>
          <c:spPr>
            <a:solidFill>
              <a:schemeClr val="accent3"/>
            </a:solidFill>
            <a:ln>
              <a:noFill/>
            </a:ln>
            <a:effectLst/>
          </c:spPr>
          <c:invertIfNegative val="0"/>
          <c:cat>
            <c:strRef>
              <c:f>Sheet1!$A$2:$A$5</c:f>
              <c:strCache>
                <c:ptCount val="4"/>
                <c:pt idx="0">
                  <c:v>Early help</c:v>
                </c:pt>
                <c:pt idx="1">
                  <c:v>Child in need</c:v>
                </c:pt>
                <c:pt idx="2">
                  <c:v>Child protection</c:v>
                </c:pt>
                <c:pt idx="3">
                  <c:v>Looked after child</c:v>
                </c:pt>
              </c:strCache>
            </c:strRef>
          </c:cat>
          <c:val>
            <c:numRef>
              <c:f>Sheet1!$D$2:$D$5</c:f>
              <c:numCache>
                <c:formatCode>General</c:formatCode>
                <c:ptCount val="4"/>
                <c:pt idx="0">
                  <c:v>80</c:v>
                </c:pt>
                <c:pt idx="1">
                  <c:v>80</c:v>
                </c:pt>
                <c:pt idx="2">
                  <c:v>15</c:v>
                </c:pt>
                <c:pt idx="3">
                  <c:v>10</c:v>
                </c:pt>
              </c:numCache>
            </c:numRef>
          </c:val>
          <c:extLst>
            <c:ext xmlns:c16="http://schemas.microsoft.com/office/drawing/2014/chart" uri="{C3380CC4-5D6E-409C-BE32-E72D297353CC}">
              <c16:uniqueId val="{00000002-9CB2-42C3-AD46-3528C0C5D4D3}"/>
            </c:ext>
          </c:extLst>
        </c:ser>
        <c:dLbls>
          <c:showLegendKey val="0"/>
          <c:showVal val="0"/>
          <c:showCatName val="0"/>
          <c:showSerName val="0"/>
          <c:showPercent val="0"/>
          <c:showBubbleSize val="0"/>
        </c:dLbls>
        <c:gapWidth val="219"/>
        <c:overlap val="-27"/>
        <c:axId val="434138112"/>
        <c:axId val="434138504"/>
      </c:barChart>
      <c:catAx>
        <c:axId val="43413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434138504"/>
        <c:crosses val="autoZero"/>
        <c:auto val="1"/>
        <c:lblAlgn val="ctr"/>
        <c:lblOffset val="100"/>
        <c:noMultiLvlLbl val="0"/>
      </c:catAx>
      <c:valAx>
        <c:axId val="434138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434138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GB" sz="2800" dirty="0"/>
              <a:t>Social Care and Youth</a:t>
            </a:r>
            <a:r>
              <a:rPr lang="en-GB" sz="2800" baseline="0" dirty="0"/>
              <a:t> Justice Involvement</a:t>
            </a:r>
            <a:endParaRPr lang="en-GB" sz="2800" dirty="0"/>
          </a:p>
        </c:rich>
      </c:tx>
      <c:layout>
        <c:manualLayout>
          <c:xMode val="edge"/>
          <c:yMode val="edge"/>
          <c:x val="0.16395576707726761"/>
          <c:y val="0"/>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Before exclusion</c:v>
                </c:pt>
              </c:strCache>
            </c:strRef>
          </c:tx>
          <c:spPr>
            <a:solidFill>
              <a:schemeClr val="accent1"/>
            </a:solidFill>
            <a:ln>
              <a:noFill/>
            </a:ln>
            <a:effectLst/>
          </c:spPr>
          <c:invertIfNegative val="0"/>
          <c:cat>
            <c:strRef>
              <c:f>Sheet1!$A$2:$A$6</c:f>
              <c:strCache>
                <c:ptCount val="5"/>
                <c:pt idx="0">
                  <c:v>Early Help</c:v>
                </c:pt>
                <c:pt idx="1">
                  <c:v>Child in Need</c:v>
                </c:pt>
                <c:pt idx="2">
                  <c:v>Child Protection</c:v>
                </c:pt>
                <c:pt idx="3">
                  <c:v>Looked after Child</c:v>
                </c:pt>
                <c:pt idx="4">
                  <c:v>Police/Youth Justice Involvement</c:v>
                </c:pt>
              </c:strCache>
            </c:strRef>
          </c:cat>
          <c:val>
            <c:numRef>
              <c:f>Sheet1!$B$2:$B$6</c:f>
              <c:numCache>
                <c:formatCode>General</c:formatCode>
                <c:ptCount val="5"/>
                <c:pt idx="0">
                  <c:v>93</c:v>
                </c:pt>
                <c:pt idx="1">
                  <c:v>117</c:v>
                </c:pt>
                <c:pt idx="2">
                  <c:v>28</c:v>
                </c:pt>
                <c:pt idx="3">
                  <c:v>10</c:v>
                </c:pt>
                <c:pt idx="4">
                  <c:v>43</c:v>
                </c:pt>
              </c:numCache>
            </c:numRef>
          </c:val>
          <c:extLst>
            <c:ext xmlns:c16="http://schemas.microsoft.com/office/drawing/2014/chart" uri="{C3380CC4-5D6E-409C-BE32-E72D297353CC}">
              <c16:uniqueId val="{00000000-72CD-468F-BA80-26377EB5A080}"/>
            </c:ext>
          </c:extLst>
        </c:ser>
        <c:ser>
          <c:idx val="1"/>
          <c:order val="1"/>
          <c:tx>
            <c:strRef>
              <c:f>Sheet1!$C$1</c:f>
              <c:strCache>
                <c:ptCount val="1"/>
                <c:pt idx="0">
                  <c:v>When excluded</c:v>
                </c:pt>
              </c:strCache>
            </c:strRef>
          </c:tx>
          <c:spPr>
            <a:solidFill>
              <a:schemeClr val="accent2"/>
            </a:solidFill>
            <a:ln>
              <a:noFill/>
            </a:ln>
            <a:effectLst/>
          </c:spPr>
          <c:invertIfNegative val="0"/>
          <c:cat>
            <c:strRef>
              <c:f>Sheet1!$A$2:$A$6</c:f>
              <c:strCache>
                <c:ptCount val="5"/>
                <c:pt idx="0">
                  <c:v>Early Help</c:v>
                </c:pt>
                <c:pt idx="1">
                  <c:v>Child in Need</c:v>
                </c:pt>
                <c:pt idx="2">
                  <c:v>Child Protection</c:v>
                </c:pt>
                <c:pt idx="3">
                  <c:v>Looked after Child</c:v>
                </c:pt>
                <c:pt idx="4">
                  <c:v>Police/Youth Justice Involvement</c:v>
                </c:pt>
              </c:strCache>
            </c:strRef>
          </c:cat>
          <c:val>
            <c:numRef>
              <c:f>Sheet1!$C$2:$C$6</c:f>
              <c:numCache>
                <c:formatCode>General</c:formatCode>
                <c:ptCount val="5"/>
                <c:pt idx="0">
                  <c:v>18</c:v>
                </c:pt>
                <c:pt idx="1">
                  <c:v>33</c:v>
                </c:pt>
                <c:pt idx="2">
                  <c:v>11</c:v>
                </c:pt>
                <c:pt idx="3">
                  <c:v>0</c:v>
                </c:pt>
                <c:pt idx="4">
                  <c:v>14</c:v>
                </c:pt>
              </c:numCache>
            </c:numRef>
          </c:val>
          <c:extLst>
            <c:ext xmlns:c16="http://schemas.microsoft.com/office/drawing/2014/chart" uri="{C3380CC4-5D6E-409C-BE32-E72D297353CC}">
              <c16:uniqueId val="{00000001-72CD-468F-BA80-26377EB5A080}"/>
            </c:ext>
          </c:extLst>
        </c:ser>
        <c:ser>
          <c:idx val="2"/>
          <c:order val="2"/>
          <c:tx>
            <c:strRef>
              <c:f>Sheet1!$D$1</c:f>
              <c:strCache>
                <c:ptCount val="1"/>
                <c:pt idx="0">
                  <c:v>After exclusion</c:v>
                </c:pt>
              </c:strCache>
            </c:strRef>
          </c:tx>
          <c:spPr>
            <a:solidFill>
              <a:schemeClr val="accent3"/>
            </a:solidFill>
            <a:ln>
              <a:noFill/>
            </a:ln>
            <a:effectLst/>
          </c:spPr>
          <c:invertIfNegative val="0"/>
          <c:cat>
            <c:strRef>
              <c:f>Sheet1!$A$2:$A$6</c:f>
              <c:strCache>
                <c:ptCount val="5"/>
                <c:pt idx="0">
                  <c:v>Early Help</c:v>
                </c:pt>
                <c:pt idx="1">
                  <c:v>Child in Need</c:v>
                </c:pt>
                <c:pt idx="2">
                  <c:v>Child Protection</c:v>
                </c:pt>
                <c:pt idx="3">
                  <c:v>Looked after Child</c:v>
                </c:pt>
                <c:pt idx="4">
                  <c:v>Police/Youth Justice Involvement</c:v>
                </c:pt>
              </c:strCache>
            </c:strRef>
          </c:cat>
          <c:val>
            <c:numRef>
              <c:f>Sheet1!$D$2:$D$6</c:f>
              <c:numCache>
                <c:formatCode>General</c:formatCode>
                <c:ptCount val="5"/>
                <c:pt idx="0">
                  <c:v>76</c:v>
                </c:pt>
                <c:pt idx="1">
                  <c:v>88</c:v>
                </c:pt>
                <c:pt idx="2">
                  <c:v>17</c:v>
                </c:pt>
                <c:pt idx="3">
                  <c:v>7</c:v>
                </c:pt>
                <c:pt idx="4">
                  <c:v>26</c:v>
                </c:pt>
              </c:numCache>
            </c:numRef>
          </c:val>
          <c:extLst>
            <c:ext xmlns:c16="http://schemas.microsoft.com/office/drawing/2014/chart" uri="{C3380CC4-5D6E-409C-BE32-E72D297353CC}">
              <c16:uniqueId val="{00000002-72CD-468F-BA80-26377EB5A080}"/>
            </c:ext>
          </c:extLst>
        </c:ser>
        <c:dLbls>
          <c:showLegendKey val="0"/>
          <c:showVal val="0"/>
          <c:showCatName val="0"/>
          <c:showSerName val="0"/>
          <c:showPercent val="0"/>
          <c:showBubbleSize val="0"/>
        </c:dLbls>
        <c:gapWidth val="219"/>
        <c:overlap val="-27"/>
        <c:axId val="266366664"/>
        <c:axId val="266363528"/>
      </c:barChart>
      <c:catAx>
        <c:axId val="266366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66363528"/>
        <c:crosses val="autoZero"/>
        <c:auto val="1"/>
        <c:lblAlgn val="ctr"/>
        <c:lblOffset val="100"/>
        <c:noMultiLvlLbl val="0"/>
      </c:catAx>
      <c:valAx>
        <c:axId val="266363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66366664"/>
        <c:crosses val="autoZero"/>
        <c:crossBetween val="between"/>
      </c:valAx>
      <c:spPr>
        <a:noFill/>
        <a:ln>
          <a:noFill/>
        </a:ln>
        <a:effectLst/>
      </c:spPr>
    </c:plotArea>
    <c:legend>
      <c:legendPos val="b"/>
      <c:layout>
        <c:manualLayout>
          <c:xMode val="edge"/>
          <c:yMode val="edge"/>
          <c:x val="6.4570015254252239E-2"/>
          <c:y val="0.92912590173982756"/>
          <c:w val="0.90585437038735228"/>
          <c:h val="7.087409826017254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GB"/>
              <a:t>CoronaVIrus Reponse Fund</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561903166359528"/>
          <c:y val="0.21107392460750424"/>
          <c:w val="0.63530840968937807"/>
          <c:h val="0.64803579018399005"/>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51B-431D-B2D9-A2BCC559C973}"/>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51B-431D-B2D9-A2BCC559C973}"/>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51B-431D-B2D9-A2BCC559C973}"/>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51B-431D-B2D9-A2BCC559C973}"/>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51B-431D-B2D9-A2BCC559C973}"/>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951B-431D-B2D9-A2BCC559C973}"/>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951B-431D-B2D9-A2BCC559C973}"/>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951B-431D-B2D9-A2BCC559C973}"/>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951B-431D-B2D9-A2BCC559C973}"/>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951B-431D-B2D9-A2BCC559C973}"/>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951B-431D-B2D9-A2BCC559C973}"/>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951B-431D-B2D9-A2BCC559C973}"/>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951B-431D-B2D9-A2BCC559C973}"/>
              </c:ext>
            </c:extLst>
          </c:dPt>
          <c:dLbls>
            <c:dLbl>
              <c:idx val="0"/>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4D6AA5F6-D61F-504D-9FAA-01083DD440FF}" type="CELLRANGE">
                      <a:rPr lang="en-GB"/>
                      <a:pPr>
                        <a:defRPr/>
                      </a:pPr>
                      <a:t>[CELLRANGE]</a:t>
                    </a:fld>
                    <a:r>
                      <a:rPr lang="en-GB" baseline="0"/>
                      <a:t>, </a:t>
                    </a:r>
                    <a:fld id="{32877F10-3664-2741-87B2-92A1387A34F3}" type="CATEGORYNAME">
                      <a:rPr lang="en-GB" baseline="0"/>
                      <a:pPr>
                        <a:defRPr/>
                      </a:pPr>
                      <a:t>[CATEGORY NAME]</a:t>
                    </a:fld>
                    <a:endParaRPr lang="en-GB"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51B-431D-B2D9-A2BCC559C973}"/>
                </c:ext>
              </c:extLst>
            </c:dLbl>
            <c:dLbl>
              <c:idx val="1"/>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5CD8EC39-9DA9-EF4D-BAE4-613EB1994A32}" type="CELLRANGE">
                      <a:rPr lang="en-GB"/>
                      <a:pPr>
                        <a:defRPr>
                          <a:solidFill>
                            <a:schemeClr val="accent1"/>
                          </a:solidFill>
                        </a:defRPr>
                      </a:pPr>
                      <a:t>[CELLRANGE]</a:t>
                    </a:fld>
                    <a:r>
                      <a:rPr lang="en-GB" baseline="0"/>
                      <a:t>, </a:t>
                    </a:r>
                    <a:fld id="{CBE4CB3F-A752-5C4E-BC74-7C05568435AB}" type="CATEGORYNAME">
                      <a:rPr lang="en-GB" baseline="0"/>
                      <a:pPr>
                        <a:defRPr>
                          <a:solidFill>
                            <a:schemeClr val="accent1"/>
                          </a:solidFill>
                        </a:defRPr>
                      </a:pPr>
                      <a:t>[CATEGORY NAME]</a:t>
                    </a:fld>
                    <a:endParaRPr lang="en-GB"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51B-431D-B2D9-A2BCC559C973}"/>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8FBAA28D-9807-724A-9FF7-EC8E2AEEC9F0}" type="CELLRANGE">
                      <a:rPr lang="en-GB"/>
                      <a:pPr>
                        <a:defRPr>
                          <a:solidFill>
                            <a:schemeClr val="accent1"/>
                          </a:solidFill>
                        </a:defRPr>
                      </a:pPr>
                      <a:t>[CELLRANGE]</a:t>
                    </a:fld>
                    <a:r>
                      <a:rPr lang="en-GB" baseline="0"/>
                      <a:t>, </a:t>
                    </a:r>
                    <a:fld id="{C3BE8D25-1FB9-C345-8D71-AA920C727569}" type="CATEGORYNAME">
                      <a:rPr lang="en-GB" baseline="0"/>
                      <a:pPr>
                        <a:defRPr>
                          <a:solidFill>
                            <a:schemeClr val="accent1"/>
                          </a:solidFill>
                        </a:defRPr>
                      </a:pPr>
                      <a:t>[CATEGORY NAME]</a:t>
                    </a:fld>
                    <a:endParaRPr lang="en-GB"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51B-431D-B2D9-A2BCC559C973}"/>
                </c:ext>
              </c:extLst>
            </c:dLbl>
            <c:dLbl>
              <c:idx val="3"/>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9E0EE713-601D-4E40-9460-ED74010C3897}" type="CELLRANGE">
                      <a:rPr lang="en-GB"/>
                      <a:pPr>
                        <a:defRPr>
                          <a:solidFill>
                            <a:schemeClr val="accent1"/>
                          </a:solidFill>
                        </a:defRPr>
                      </a:pPr>
                      <a:t>[CELLRANGE]</a:t>
                    </a:fld>
                    <a:r>
                      <a:rPr lang="en-GB" baseline="0"/>
                      <a:t>, </a:t>
                    </a:r>
                    <a:fld id="{D06BEF3B-A733-3F43-90D2-BF41B5FEDA48}" type="CATEGORYNAME">
                      <a:rPr lang="en-GB" baseline="0"/>
                      <a:pPr>
                        <a:defRPr>
                          <a:solidFill>
                            <a:schemeClr val="accent1"/>
                          </a:solidFill>
                        </a:defRPr>
                      </a:pPr>
                      <a:t>[CATEGORY NAME]</a:t>
                    </a:fld>
                    <a:endParaRPr lang="en-GB"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51B-431D-B2D9-A2BCC559C973}"/>
                </c:ext>
              </c:extLst>
            </c:dLbl>
            <c:dLbl>
              <c:idx val="4"/>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30EE0777-5961-F943-8ADA-78AAB730FEFD}" type="CELLRANGE">
                      <a:rPr lang="en-GB"/>
                      <a:pPr>
                        <a:defRPr>
                          <a:solidFill>
                            <a:schemeClr val="accent1"/>
                          </a:solidFill>
                        </a:defRPr>
                      </a:pPr>
                      <a:t>[CELLRANGE]</a:t>
                    </a:fld>
                    <a:r>
                      <a:rPr lang="en-GB" baseline="0"/>
                      <a:t>, </a:t>
                    </a:r>
                    <a:fld id="{365CE78E-B9F7-C04A-9216-A0DCEFED47FA}" type="CATEGORYNAME">
                      <a:rPr lang="en-GB" baseline="0"/>
                      <a:pPr>
                        <a:defRPr>
                          <a:solidFill>
                            <a:schemeClr val="accent1"/>
                          </a:solidFill>
                        </a:defRPr>
                      </a:pPr>
                      <a:t>[CATEGORY NAME]</a:t>
                    </a:fld>
                    <a:endParaRPr lang="en-GB"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51B-431D-B2D9-A2BCC559C973}"/>
                </c:ext>
              </c:extLst>
            </c:dLbl>
            <c:dLbl>
              <c:idx val="5"/>
              <c:layout>
                <c:manualLayout>
                  <c:x val="0"/>
                  <c:y val="2.1589129958062642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0360BA83-4016-DF41-9C2F-C480173104F6}" type="CELLRANGE">
                      <a:rPr lang="en-US" baseline="0"/>
                      <a:pPr>
                        <a:defRPr>
                          <a:solidFill>
                            <a:schemeClr val="accent1"/>
                          </a:solidFill>
                        </a:defRPr>
                      </a:pPr>
                      <a:t>[CELLRANGE]</a:t>
                    </a:fld>
                    <a:r>
                      <a:rPr lang="en-US" baseline="0"/>
                      <a:t>, </a:t>
                    </a:r>
                    <a:fld id="{54314D24-4DE8-3F4E-AA98-1A11B41E2EA3}" type="CATEGORYNAME">
                      <a:rPr lang="en-US" baseline="0"/>
                      <a:pPr>
                        <a:defRPr>
                          <a:solidFill>
                            <a:schemeClr val="accent1"/>
                          </a:solidFill>
                        </a:defRPr>
                      </a:pPr>
                      <a:t>[CATEGORY NAME]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1B-431D-B2D9-A2BCC559C973}"/>
                </c:ext>
              </c:extLst>
            </c:dLbl>
            <c:dLbl>
              <c:idx val="6"/>
              <c:layout>
                <c:manualLayout>
                  <c:x val="-6.2570718133917472E-2"/>
                  <c:y val="5.2213779561873404E-3"/>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2435B9DB-B8EE-2941-BA2E-6F52EF840F2A}" type="CELLRANGE">
                      <a:rPr lang="en-US" baseline="0" dirty="0"/>
                      <a:pPr>
                        <a:defRPr>
                          <a:solidFill>
                            <a:schemeClr val="accent1"/>
                          </a:solidFill>
                        </a:defRPr>
                      </a:pPr>
                      <a:t>[CELLRANGE]</a:t>
                    </a:fld>
                    <a:r>
                      <a:rPr lang="en-US" baseline="0" dirty="0"/>
                      <a:t>, </a:t>
                    </a:r>
                    <a:fld id="{B062FB70-BFB0-E54C-BED7-440E3D36604F}" type="CATEGORYNAME">
                      <a:rPr lang="en-US" baseline="0" dirty="0"/>
                      <a:pPr>
                        <a:defRPr>
                          <a:solidFill>
                            <a:schemeClr val="accent1"/>
                          </a:solidFill>
                        </a:defRPr>
                      </a:pPr>
                      <a:t>[CATEGORY NAME]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998496240601501"/>
                      <c:h val="0.12430561151410402"/>
                    </c:manualLayout>
                  </c15:layout>
                  <c15:dlblFieldTable/>
                  <c15:showDataLabelsRange val="1"/>
                </c:ext>
                <c:ext xmlns:c16="http://schemas.microsoft.com/office/drawing/2014/chart" uri="{C3380CC4-5D6E-409C-BE32-E72D297353CC}">
                  <c16:uniqueId val="{0000000D-951B-431D-B2D9-A2BCC559C973}"/>
                </c:ext>
              </c:extLst>
            </c:dLbl>
            <c:dLbl>
              <c:idx val="7"/>
              <c:layout>
                <c:manualLayout>
                  <c:x val="6.9760227340003519E-2"/>
                  <c:y val="-2.035701188477344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449ABFF6-BBBF-0841-AB40-729560D02FBB}" type="CELLRANGE">
                      <a:rPr lang="en-US" baseline="0"/>
                      <a:pPr>
                        <a:defRPr>
                          <a:solidFill>
                            <a:schemeClr val="accent1"/>
                          </a:solidFill>
                        </a:defRPr>
                      </a:pPr>
                      <a:t>[CELLRANGE]</a:t>
                    </a:fld>
                    <a:r>
                      <a:rPr lang="en-US" baseline="0"/>
                      <a:t>, </a:t>
                    </a:r>
                    <a:fld id="{72BB329B-59AC-9F4C-AFB6-B6164573246C}" type="CATEGORYNAME">
                      <a:rPr lang="en-US" baseline="0"/>
                      <a:pPr>
                        <a:defRPr>
                          <a:solidFill>
                            <a:schemeClr val="accent1"/>
                          </a:solidFill>
                        </a:defRPr>
                      </a:pPr>
                      <a:t>[CATEGORY NAME]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51B-431D-B2D9-A2BCC559C973}"/>
                </c:ext>
              </c:extLst>
            </c:dLbl>
            <c:dLbl>
              <c:idx val="8"/>
              <c:layout>
                <c:manualLayout>
                  <c:x val="-0.12686211591972057"/>
                  <c:y val="-4.0533745882592842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7A9BF8DB-384B-5D4F-9B56-DC022E07D16B}" type="CELLRANGE">
                      <a:rPr lang="en-US" baseline="0"/>
                      <a:pPr>
                        <a:defRPr>
                          <a:solidFill>
                            <a:schemeClr val="accent1"/>
                          </a:solidFill>
                        </a:defRPr>
                      </a:pPr>
                      <a:t>[CELLRANGE]</a:t>
                    </a:fld>
                    <a:r>
                      <a:rPr lang="en-US" baseline="0"/>
                      <a:t>, </a:t>
                    </a:r>
                    <a:fld id="{00EA727F-C107-5E45-859E-9A0DEABC4F81}" type="CATEGORYNAME">
                      <a:rPr lang="en-US" baseline="0"/>
                      <a:pPr>
                        <a:defRPr>
                          <a:solidFill>
                            <a:schemeClr val="accent1"/>
                          </a:solidFill>
                        </a:defRPr>
                      </a:pPr>
                      <a:t>[CATEGORY NAME]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951B-431D-B2D9-A2BCC559C973}"/>
                </c:ext>
              </c:extLst>
            </c:dLbl>
            <c:dLbl>
              <c:idx val="9"/>
              <c:layout>
                <c:manualLayout>
                  <c:x val="-8.0741953082378609E-2"/>
                  <c:y val="-0.1001669449081803"/>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C73B0476-CFC2-8F43-BF07-C48B2C9DE90F}" type="CELLRANGE">
                      <a:rPr lang="en-US" baseline="0"/>
                      <a:pPr>
                        <a:defRPr>
                          <a:solidFill>
                            <a:schemeClr val="accent1"/>
                          </a:solidFill>
                        </a:defRPr>
                      </a:pPr>
                      <a:t>[CELLRANGE]</a:t>
                    </a:fld>
                    <a:r>
                      <a:rPr lang="en-US" baseline="0"/>
                      <a:t>, </a:t>
                    </a:r>
                    <a:fld id="{BC3D4DED-48F5-4947-850C-73B8045C5AFF}" type="CATEGORYNAME">
                      <a:rPr lang="en-US" baseline="0"/>
                      <a:pPr>
                        <a:defRPr>
                          <a:solidFill>
                            <a:schemeClr val="accent1"/>
                          </a:solidFill>
                        </a:defRPr>
                      </a:pPr>
                      <a:t>[CATEGORY NAME]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951B-431D-B2D9-A2BCC559C973}"/>
                </c:ext>
              </c:extLst>
            </c:dLbl>
            <c:dLbl>
              <c:idx val="10"/>
              <c:layout>
                <c:manualLayout>
                  <c:x val="2.1822149481723951E-2"/>
                  <c:y val="-4.006677796327214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00B55E9F-B135-D744-9511-0EA14858B116}" type="CELLRANGE">
                      <a:rPr lang="en-US" baseline="0"/>
                      <a:pPr>
                        <a:defRPr>
                          <a:solidFill>
                            <a:schemeClr val="accent1"/>
                          </a:solidFill>
                        </a:defRPr>
                      </a:pPr>
                      <a:t>[CELLRANGE]</a:t>
                    </a:fld>
                    <a:r>
                      <a:rPr lang="en-US" baseline="0"/>
                      <a:t>, </a:t>
                    </a:r>
                    <a:fld id="{F9185B57-6283-A24D-BBF3-68B21A77BD9F}" type="CATEGORYNAME">
                      <a:rPr lang="en-US" baseline="0"/>
                      <a:pPr>
                        <a:defRPr>
                          <a:solidFill>
                            <a:schemeClr val="accent1"/>
                          </a:solidFill>
                        </a:defRPr>
                      </a:pPr>
                      <a:t>[CATEGORY NAME]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951B-431D-B2D9-A2BCC559C973}"/>
                </c:ext>
              </c:extLst>
            </c:dLbl>
            <c:dLbl>
              <c:idx val="11"/>
              <c:layout>
                <c:manualLayout>
                  <c:x val="-6.5466448445171853E-3"/>
                  <c:y val="-8.4585420144685605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77299559-4186-DD4F-A6ED-0EA00BB223A8}" type="CELLRANGE">
                      <a:rPr lang="en-US" baseline="0"/>
                      <a:pPr>
                        <a:defRPr>
                          <a:solidFill>
                            <a:schemeClr val="accent1"/>
                          </a:solidFill>
                        </a:defRPr>
                      </a:pPr>
                      <a:t>[CELLRANGE]</a:t>
                    </a:fld>
                    <a:r>
                      <a:rPr lang="en-US" baseline="0"/>
                      <a:t>, </a:t>
                    </a:r>
                    <a:fld id="{0CB64CC8-6DAE-5A49-BDB8-B8A18290DB6C}" type="CATEGORYNAME">
                      <a:rPr lang="en-US" baseline="0"/>
                      <a:pPr>
                        <a:defRPr>
                          <a:solidFill>
                            <a:schemeClr val="accent1"/>
                          </a:solidFill>
                        </a:defRPr>
                      </a:pPr>
                      <a:t>[CATEGORY NAME]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951B-431D-B2D9-A2BCC559C973}"/>
                </c:ext>
              </c:extLst>
            </c:dLbl>
            <c:dLbl>
              <c:idx val="12"/>
              <c:layout>
                <c:manualLayout>
                  <c:x val="0.11129296235679215"/>
                  <c:y val="-4.006677796327212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C5E1D7DE-2942-8348-B479-BF50260BD601}" type="CELLRANGE">
                      <a:rPr lang="en-US" baseline="0"/>
                      <a:pPr>
                        <a:defRPr>
                          <a:solidFill>
                            <a:schemeClr val="accent1"/>
                          </a:solidFill>
                        </a:defRPr>
                      </a:pPr>
                      <a:t>[CELLRANGE]</a:t>
                    </a:fld>
                    <a:r>
                      <a:rPr lang="en-US" baseline="0"/>
                      <a:t>, </a:t>
                    </a:r>
                    <a:fld id="{97BF092A-1870-4F4F-9D95-0C1F5995538E}" type="CATEGORYNAME">
                      <a:rPr lang="en-US" baseline="0"/>
                      <a:pPr>
                        <a:defRPr>
                          <a:solidFill>
                            <a:schemeClr val="accent1"/>
                          </a:solidFill>
                        </a:defRPr>
                      </a:pPr>
                      <a:t>[CATEGORY NAME]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951B-431D-B2D9-A2BCC559C973}"/>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report1622734717493!$A$3:$A$15</c:f>
              <c:strCache>
                <c:ptCount val="13"/>
                <c:pt idx="0">
                  <c:v>People with Disabilities </c:v>
                </c:pt>
                <c:pt idx="1">
                  <c:v>Mental Wellbeing (64 records)</c:v>
                </c:pt>
                <c:pt idx="2">
                  <c:v>Food and Essentials </c:v>
                </c:pt>
                <c:pt idx="3">
                  <c:v>Advice and Support</c:v>
                </c:pt>
                <c:pt idx="4">
                  <c:v>Isolated Older people </c:v>
                </c:pt>
                <c:pt idx="5">
                  <c:v>Families with young children</c:v>
                </c:pt>
                <c:pt idx="6">
                  <c:v>Domestic abuse</c:v>
                </c:pt>
                <c:pt idx="7">
                  <c:v>Homelessness</c:v>
                </c:pt>
                <c:pt idx="8">
                  <c:v>Infrastructure support </c:v>
                </c:pt>
                <c:pt idx="9">
                  <c:v>Supporting Carers</c:v>
                </c:pt>
                <c:pt idx="10">
                  <c:v>B.A.M.E.</c:v>
                </c:pt>
                <c:pt idx="11">
                  <c:v>Hospices</c:v>
                </c:pt>
                <c:pt idx="12">
                  <c:v>Education </c:v>
                </c:pt>
              </c:strCache>
            </c:strRef>
          </c:cat>
          <c:val>
            <c:numRef>
              <c:f>report1622734717493!$B$3:$B$15</c:f>
              <c:numCache>
                <c:formatCode>General</c:formatCode>
                <c:ptCount val="13"/>
                <c:pt idx="0">
                  <c:v>91</c:v>
                </c:pt>
                <c:pt idx="1">
                  <c:v>64</c:v>
                </c:pt>
                <c:pt idx="2">
                  <c:v>68</c:v>
                </c:pt>
                <c:pt idx="3">
                  <c:v>19</c:v>
                </c:pt>
                <c:pt idx="4">
                  <c:v>31</c:v>
                </c:pt>
                <c:pt idx="5">
                  <c:v>24</c:v>
                </c:pt>
                <c:pt idx="6">
                  <c:v>13</c:v>
                </c:pt>
                <c:pt idx="7">
                  <c:v>12</c:v>
                </c:pt>
                <c:pt idx="8">
                  <c:v>7</c:v>
                </c:pt>
                <c:pt idx="9">
                  <c:v>6</c:v>
                </c:pt>
                <c:pt idx="10">
                  <c:v>11</c:v>
                </c:pt>
                <c:pt idx="11">
                  <c:v>6</c:v>
                </c:pt>
                <c:pt idx="12">
                  <c:v>6</c:v>
                </c:pt>
              </c:numCache>
            </c:numRef>
          </c:val>
          <c:extLst>
            <c:ext xmlns:c15="http://schemas.microsoft.com/office/drawing/2012/chart" uri="{02D57815-91ED-43cb-92C2-25804820EDAC}">
              <c15:datalabelsRange>
                <c15:f>report1622734717493!$C$3:$C$15</c15:f>
                <c15:dlblRangeCache>
                  <c:ptCount val="13"/>
                  <c:pt idx="0">
                    <c:v> £700,146 </c:v>
                  </c:pt>
                  <c:pt idx="1">
                    <c:v> £479,539 </c:v>
                  </c:pt>
                  <c:pt idx="2">
                    <c:v> £399,169 </c:v>
                  </c:pt>
                  <c:pt idx="3">
                    <c:v> £232,107 </c:v>
                  </c:pt>
                  <c:pt idx="4">
                    <c:v> £228,595 </c:v>
                  </c:pt>
                  <c:pt idx="5">
                    <c:v> £202,102 </c:v>
                  </c:pt>
                  <c:pt idx="6">
                    <c:v> £168,811 </c:v>
                  </c:pt>
                  <c:pt idx="7">
                    <c:v> £77,535 </c:v>
                  </c:pt>
                  <c:pt idx="8">
                    <c:v> £75,769 </c:v>
                  </c:pt>
                  <c:pt idx="9">
                    <c:v> £62,100 </c:v>
                  </c:pt>
                  <c:pt idx="10">
                    <c:v> £51,777 </c:v>
                  </c:pt>
                  <c:pt idx="11">
                    <c:v> £42,365 </c:v>
                  </c:pt>
                  <c:pt idx="12">
                    <c:v> £28,050 </c:v>
                  </c:pt>
                </c15:dlblRangeCache>
              </c15:datalabelsRange>
            </c:ext>
            <c:ext xmlns:c16="http://schemas.microsoft.com/office/drawing/2014/chart" uri="{C3380CC4-5D6E-409C-BE32-E72D297353CC}">
              <c16:uniqueId val="{0000001A-951B-431D-B2D9-A2BCC559C973}"/>
            </c:ext>
          </c:extLst>
        </c:ser>
        <c:ser>
          <c:idx val="1"/>
          <c:order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C-951B-431D-B2D9-A2BCC559C973}"/>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E-951B-431D-B2D9-A2BCC559C973}"/>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0-951B-431D-B2D9-A2BCC559C973}"/>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2-951B-431D-B2D9-A2BCC559C973}"/>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4-951B-431D-B2D9-A2BCC559C973}"/>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6-951B-431D-B2D9-A2BCC559C973}"/>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8-951B-431D-B2D9-A2BCC559C973}"/>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A-951B-431D-B2D9-A2BCC559C973}"/>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C-951B-431D-B2D9-A2BCC559C973}"/>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E-951B-431D-B2D9-A2BCC559C973}"/>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0-951B-431D-B2D9-A2BCC559C973}"/>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2-951B-431D-B2D9-A2BCC559C973}"/>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4-951B-431D-B2D9-A2BCC559C97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C-951B-431D-B2D9-A2BCC559C973}"/>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E-951B-431D-B2D9-A2BCC559C973}"/>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20-951B-431D-B2D9-A2BCC559C973}"/>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22-951B-431D-B2D9-A2BCC559C973}"/>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24-951B-431D-B2D9-A2BCC559C973}"/>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26-951B-431D-B2D9-A2BCC559C973}"/>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28-951B-431D-B2D9-A2BCC559C973}"/>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2A-951B-431D-B2D9-A2BCC559C973}"/>
                </c:ext>
              </c:extLst>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2C-951B-431D-B2D9-A2BCC559C973}"/>
                </c:ext>
              </c:extLst>
            </c:dLbl>
            <c:dLbl>
              <c:idx val="9"/>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2E-951B-431D-B2D9-A2BCC559C973}"/>
                </c:ext>
              </c:extLst>
            </c:dLbl>
            <c:dLbl>
              <c:idx val="1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30-951B-431D-B2D9-A2BCC559C973}"/>
                </c:ext>
              </c:extLst>
            </c:dLbl>
            <c:dLbl>
              <c:idx val="1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32-951B-431D-B2D9-A2BCC559C973}"/>
                </c:ext>
              </c:extLst>
            </c:dLbl>
            <c:dLbl>
              <c:idx val="1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lumOff val="2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34-951B-431D-B2D9-A2BCC559C973}"/>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report1622734717493!$A$3:$A$15</c:f>
              <c:strCache>
                <c:ptCount val="13"/>
                <c:pt idx="0">
                  <c:v>People with Disabilities </c:v>
                </c:pt>
                <c:pt idx="1">
                  <c:v>Mental Wellbeing (64 records)</c:v>
                </c:pt>
                <c:pt idx="2">
                  <c:v>Food and Essentials </c:v>
                </c:pt>
                <c:pt idx="3">
                  <c:v>Advice and Support</c:v>
                </c:pt>
                <c:pt idx="4">
                  <c:v>Isolated Older people </c:v>
                </c:pt>
                <c:pt idx="5">
                  <c:v>Families with young children</c:v>
                </c:pt>
                <c:pt idx="6">
                  <c:v>Domestic abuse</c:v>
                </c:pt>
                <c:pt idx="7">
                  <c:v>Homelessness</c:v>
                </c:pt>
                <c:pt idx="8">
                  <c:v>Infrastructure support </c:v>
                </c:pt>
                <c:pt idx="9">
                  <c:v>Supporting Carers</c:v>
                </c:pt>
                <c:pt idx="10">
                  <c:v>B.A.M.E.</c:v>
                </c:pt>
                <c:pt idx="11">
                  <c:v>Hospices</c:v>
                </c:pt>
                <c:pt idx="12">
                  <c:v>Education </c:v>
                </c:pt>
              </c:strCache>
            </c:strRef>
          </c:cat>
          <c:val>
            <c:numRef>
              <c:f>report1622734717493!$C$3:$C$15</c:f>
              <c:numCache>
                <c:formatCode>_("£"* #,##0_);_("£"* \(#,##0\);_("£"* "-"_);_(@_)</c:formatCode>
                <c:ptCount val="13"/>
                <c:pt idx="0">
                  <c:v>700146.3</c:v>
                </c:pt>
                <c:pt idx="1">
                  <c:v>479539</c:v>
                </c:pt>
                <c:pt idx="2">
                  <c:v>399168.51</c:v>
                </c:pt>
                <c:pt idx="3">
                  <c:v>232106.7</c:v>
                </c:pt>
                <c:pt idx="4">
                  <c:v>228594.53</c:v>
                </c:pt>
                <c:pt idx="5">
                  <c:v>202101.68</c:v>
                </c:pt>
                <c:pt idx="6">
                  <c:v>168810.63</c:v>
                </c:pt>
                <c:pt idx="7">
                  <c:v>77535</c:v>
                </c:pt>
                <c:pt idx="8">
                  <c:v>75769</c:v>
                </c:pt>
                <c:pt idx="9">
                  <c:v>62100</c:v>
                </c:pt>
                <c:pt idx="10">
                  <c:v>51777</c:v>
                </c:pt>
                <c:pt idx="11">
                  <c:v>42365</c:v>
                </c:pt>
                <c:pt idx="12">
                  <c:v>28050</c:v>
                </c:pt>
              </c:numCache>
            </c:numRef>
          </c:val>
          <c:extLst>
            <c:ext xmlns:c16="http://schemas.microsoft.com/office/drawing/2014/chart" uri="{C3380CC4-5D6E-409C-BE32-E72D297353CC}">
              <c16:uniqueId val="{00000035-951B-431D-B2D9-A2BCC559C973}"/>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image" Target="../media/image61.jpeg"/><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2.jpeg"/><Relationship Id="rId7" Type="http://schemas.openxmlformats.org/officeDocument/2006/relationships/image" Target="../media/image68.jpeg"/><Relationship Id="rId2" Type="http://schemas.openxmlformats.org/officeDocument/2006/relationships/image" Target="../media/image66.jpeg"/><Relationship Id="rId1" Type="http://schemas.openxmlformats.org/officeDocument/2006/relationships/image" Target="../media/image61.jpeg"/><Relationship Id="rId6" Type="http://schemas.openxmlformats.org/officeDocument/2006/relationships/image" Target="../media/image64.jpeg"/><Relationship Id="rId5" Type="http://schemas.openxmlformats.org/officeDocument/2006/relationships/image" Target="../media/image67.jpeg"/><Relationship Id="rId4" Type="http://schemas.openxmlformats.org/officeDocument/2006/relationships/image" Target="../media/image6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6CC01E-1BF0-437C-A719-F3AC671C0FA7}"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ED2529AC-09D2-44C0-A5B1-0C1598EACA14}">
      <dgm:prSet phldrT="[Text]" custT="1"/>
      <dgm:spPr/>
      <dgm:t>
        <a:bodyPr/>
        <a:lstStyle/>
        <a:p>
          <a:pPr marL="0" lvl="0" indent="0" algn="l" defTabSz="844550">
            <a:lnSpc>
              <a:spcPct val="90000"/>
            </a:lnSpc>
            <a:spcBef>
              <a:spcPct val="0"/>
            </a:spcBef>
            <a:spcAft>
              <a:spcPct val="35000"/>
            </a:spcAft>
            <a:buNone/>
          </a:pPr>
          <a:r>
            <a:rPr lang="en-GB" sz="3600" b="1" kern="1200" dirty="0">
              <a:solidFill>
                <a:srgbClr val="642E8D"/>
              </a:solidFill>
              <a:latin typeface="Calibri"/>
              <a:ea typeface="+mn-ea"/>
              <a:cs typeface="+mn-cs"/>
            </a:rPr>
            <a:t>Children &amp; Youth </a:t>
          </a:r>
          <a:endParaRPr lang="en-US" sz="3600" b="1" kern="1200" dirty="0">
            <a:solidFill>
              <a:srgbClr val="642E8D"/>
            </a:solidFill>
            <a:latin typeface="Calibri"/>
            <a:ea typeface="+mn-ea"/>
            <a:cs typeface="+mn-cs"/>
          </a:endParaRPr>
        </a:p>
      </dgm:t>
    </dgm:pt>
    <dgm:pt modelId="{4DCB015B-91B6-4004-9711-10D6BF5E2052}" type="parTrans" cxnId="{C7663CE1-D307-43B7-8EA4-ABE5467A1C95}">
      <dgm:prSet/>
      <dgm:spPr/>
      <dgm:t>
        <a:bodyPr/>
        <a:lstStyle/>
        <a:p>
          <a:endParaRPr lang="en-US"/>
        </a:p>
      </dgm:t>
    </dgm:pt>
    <dgm:pt modelId="{3AE6461B-774D-45C3-B61A-BD1F3AB1E9ED}" type="sibTrans" cxnId="{C7663CE1-D307-43B7-8EA4-ABE5467A1C95}">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641BFD05-A956-4EFC-BAE5-B7698F13FCF9}">
      <dgm:prSet phldrT="[Text]"/>
      <dgm:spPr/>
      <dgm:t>
        <a:bodyPr/>
        <a:lstStyle/>
        <a:p>
          <a:r>
            <a:rPr lang="en-GB" b="1" dirty="0">
              <a:solidFill>
                <a:srgbClr val="642E8D"/>
              </a:solidFill>
            </a:rPr>
            <a:t>Employment</a:t>
          </a:r>
          <a:endParaRPr lang="en-US" b="1" dirty="0">
            <a:solidFill>
              <a:srgbClr val="642E8D"/>
            </a:solidFill>
          </a:endParaRPr>
        </a:p>
      </dgm:t>
    </dgm:pt>
    <dgm:pt modelId="{86022AAE-5A3C-4988-8B9D-A4FFBE9B8651}" type="parTrans" cxnId="{C1318EFE-0B35-4722-9540-825E67028E6C}">
      <dgm:prSet/>
      <dgm:spPr/>
      <dgm:t>
        <a:bodyPr/>
        <a:lstStyle/>
        <a:p>
          <a:endParaRPr lang="en-US"/>
        </a:p>
      </dgm:t>
    </dgm:pt>
    <dgm:pt modelId="{380BC140-A054-43EF-BDD6-62B838E02F7F}" type="sibTrans" cxnId="{C1318EFE-0B35-4722-9540-825E67028E6C}">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F2B010FB-B262-4763-A504-8D0AB78C896B}">
      <dgm:prSet phldrT="[Text]" custT="1"/>
      <dgm:spPr/>
      <dgm:t>
        <a:bodyPr/>
        <a:lstStyle/>
        <a:p>
          <a:pPr marL="0" lvl="0" indent="0" algn="l" defTabSz="1511300">
            <a:lnSpc>
              <a:spcPct val="90000"/>
            </a:lnSpc>
            <a:spcBef>
              <a:spcPct val="0"/>
            </a:spcBef>
            <a:spcAft>
              <a:spcPct val="35000"/>
            </a:spcAft>
            <a:buNone/>
          </a:pPr>
          <a:r>
            <a:rPr lang="en-GB" sz="2800" b="1" kern="1200" dirty="0">
              <a:solidFill>
                <a:srgbClr val="B10058"/>
              </a:solidFill>
              <a:latin typeface="Calibri"/>
              <a:ea typeface="+mn-ea"/>
              <a:cs typeface="+mn-cs"/>
            </a:rPr>
            <a:t>Sports</a:t>
          </a:r>
          <a:endParaRPr lang="en-US" sz="2800" b="1" kern="1200" dirty="0">
            <a:solidFill>
              <a:srgbClr val="B10058"/>
            </a:solidFill>
            <a:latin typeface="Calibri"/>
            <a:ea typeface="+mn-ea"/>
            <a:cs typeface="+mn-cs"/>
          </a:endParaRPr>
        </a:p>
      </dgm:t>
    </dgm:pt>
    <dgm:pt modelId="{1D64EFEC-396B-4F83-A90C-FE68DE3DC03C}" type="parTrans" cxnId="{398BAB9B-5313-4460-BECB-C35A4989BE4C}">
      <dgm:prSet/>
      <dgm:spPr/>
      <dgm:t>
        <a:bodyPr/>
        <a:lstStyle/>
        <a:p>
          <a:endParaRPr lang="en-US"/>
        </a:p>
      </dgm:t>
    </dgm:pt>
    <dgm:pt modelId="{197116D2-E060-4F7B-8C6C-97ABE3A7CEEA}" type="sibTrans" cxnId="{398BAB9B-5313-4460-BECB-C35A4989BE4C}">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B9B4B251-6111-4DEC-B97C-1AFF70EE606B}">
      <dgm:prSet phldrT="[Text]" custT="1"/>
      <dgm:spPr/>
      <dgm:t>
        <a:bodyPr/>
        <a:lstStyle/>
        <a:p>
          <a:pPr marL="0" lvl="0" indent="0" algn="l" defTabSz="844550">
            <a:lnSpc>
              <a:spcPct val="90000"/>
            </a:lnSpc>
            <a:spcBef>
              <a:spcPct val="0"/>
            </a:spcBef>
            <a:spcAft>
              <a:spcPct val="35000"/>
            </a:spcAft>
            <a:buNone/>
          </a:pPr>
          <a:r>
            <a:rPr lang="en-GB" sz="2400" b="1" kern="1200" dirty="0">
              <a:solidFill>
                <a:srgbClr val="642E8D"/>
              </a:solidFill>
              <a:latin typeface="Calibri"/>
              <a:ea typeface="+mn-ea"/>
              <a:cs typeface="+mn-cs"/>
            </a:rPr>
            <a:t>Older People</a:t>
          </a:r>
          <a:endParaRPr lang="en-US" sz="2400" b="1" kern="1200" dirty="0">
            <a:solidFill>
              <a:srgbClr val="642E8D"/>
            </a:solidFill>
            <a:latin typeface="Calibri"/>
            <a:ea typeface="+mn-ea"/>
            <a:cs typeface="+mn-cs"/>
          </a:endParaRPr>
        </a:p>
      </dgm:t>
    </dgm:pt>
    <dgm:pt modelId="{D0B12DBD-878D-4A5F-A813-2809111EF077}" type="parTrans" cxnId="{568D3EB3-F951-4FEE-86FD-4373AFB8C00B}">
      <dgm:prSet/>
      <dgm:spPr/>
      <dgm:t>
        <a:bodyPr/>
        <a:lstStyle/>
        <a:p>
          <a:endParaRPr lang="en-US"/>
        </a:p>
      </dgm:t>
    </dgm:pt>
    <dgm:pt modelId="{29EC684C-F336-4E12-8035-5BB72ACB2C14}" type="sibTrans" cxnId="{568D3EB3-F951-4FEE-86FD-4373AFB8C00B}">
      <dgm:prSet/>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pt>
    <dgm:pt modelId="{A90F9D6B-E196-4083-B0AD-312A90DA138A}">
      <dgm:prSet phldrT="[Text]" custT="1"/>
      <dgm:spPr/>
      <dgm:t>
        <a:bodyPr/>
        <a:lstStyle/>
        <a:p>
          <a:r>
            <a:rPr lang="en-GB" sz="2400" b="1" kern="1200" dirty="0">
              <a:solidFill>
                <a:srgbClr val="B10058"/>
              </a:solidFill>
              <a:latin typeface="Calibri"/>
              <a:ea typeface="+mn-ea"/>
              <a:cs typeface="+mn-cs"/>
            </a:rPr>
            <a:t>Disability</a:t>
          </a:r>
          <a:endParaRPr lang="en-US" sz="2400" b="1" kern="1200" dirty="0">
            <a:solidFill>
              <a:srgbClr val="B10058"/>
            </a:solidFill>
            <a:latin typeface="Calibri"/>
            <a:ea typeface="+mn-ea"/>
            <a:cs typeface="+mn-cs"/>
          </a:endParaRPr>
        </a:p>
      </dgm:t>
    </dgm:pt>
    <dgm:pt modelId="{EBDFE42A-A802-470B-9399-0B4B73323235}" type="parTrans" cxnId="{4BA83589-5465-42AD-A919-5E4DC11C8B38}">
      <dgm:prSet/>
      <dgm:spPr/>
      <dgm:t>
        <a:bodyPr/>
        <a:lstStyle/>
        <a:p>
          <a:endParaRPr lang="en-US"/>
        </a:p>
      </dgm:t>
    </dgm:pt>
    <dgm:pt modelId="{D03EEC3D-49C9-4F4D-81E0-C45297F5B364}" type="sibTrans" cxnId="{4BA83589-5465-42AD-A919-5E4DC11C8B38}">
      <dgm:prSet/>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en-US"/>
        </a:p>
      </dgm:t>
    </dgm:pt>
    <dgm:pt modelId="{12BBFAB6-D848-4F92-A063-A2335FB36D07}">
      <dgm:prSet phldrT="[Text]" custT="1"/>
      <dgm:spPr/>
      <dgm:t>
        <a:bodyPr/>
        <a:lstStyle/>
        <a:p>
          <a:endParaRPr lang="en-US" dirty="0"/>
        </a:p>
      </dgm:t>
    </dgm:pt>
    <dgm:pt modelId="{968B52A9-FDD7-4A8D-AE8B-4DCA7AC960A3}" type="parTrans" cxnId="{2649837A-41BB-4B1D-B984-7510C02E23D9}">
      <dgm:prSet/>
      <dgm:spPr/>
      <dgm:t>
        <a:bodyPr/>
        <a:lstStyle/>
        <a:p>
          <a:endParaRPr lang="en-US"/>
        </a:p>
      </dgm:t>
    </dgm:pt>
    <dgm:pt modelId="{03F2631A-A1F0-41D5-96C5-2FCADE23A953}" type="sibTrans" cxnId="{2649837A-41BB-4B1D-B984-7510C02E23D9}">
      <dgm:prSet/>
      <dgm:spPr/>
      <dgm:t>
        <a:bodyPr/>
        <a:lstStyle/>
        <a:p>
          <a:endParaRPr lang="en-US"/>
        </a:p>
      </dgm:t>
    </dgm:pt>
    <dgm:pt modelId="{69D9C6BE-02A8-45D8-B189-F59E6C49730A}">
      <dgm:prSet phldrT="[Text]" custT="1"/>
      <dgm:spPr/>
      <dgm:t>
        <a:bodyPr/>
        <a:lstStyle/>
        <a:p>
          <a:pPr marL="0" lvl="0" indent="0" algn="l" defTabSz="844550">
            <a:lnSpc>
              <a:spcPct val="90000"/>
            </a:lnSpc>
            <a:spcBef>
              <a:spcPct val="0"/>
            </a:spcBef>
            <a:spcAft>
              <a:spcPct val="35000"/>
            </a:spcAft>
            <a:buNone/>
          </a:pPr>
          <a:r>
            <a:rPr lang="en-GB" sz="2000" b="1" kern="1200" dirty="0">
              <a:solidFill>
                <a:srgbClr val="642E8D"/>
              </a:solidFill>
              <a:latin typeface="Calibri"/>
              <a:ea typeface="+mn-ea"/>
              <a:cs typeface="+mn-cs"/>
            </a:rPr>
            <a:t>Mental Health</a:t>
          </a:r>
          <a:endParaRPr lang="en-US" sz="2000" b="1" kern="1200" dirty="0">
            <a:solidFill>
              <a:srgbClr val="642E8D"/>
            </a:solidFill>
            <a:latin typeface="Calibri"/>
            <a:ea typeface="+mn-ea"/>
            <a:cs typeface="+mn-cs"/>
          </a:endParaRPr>
        </a:p>
      </dgm:t>
    </dgm:pt>
    <dgm:pt modelId="{1D41FA6D-D9B8-41D1-A612-568527483A1E}" type="parTrans" cxnId="{6C53D151-7160-4C13-AF79-D562A7C1B1CD}">
      <dgm:prSet/>
      <dgm:spPr/>
      <dgm:t>
        <a:bodyPr/>
        <a:lstStyle/>
        <a:p>
          <a:endParaRPr lang="en-US"/>
        </a:p>
      </dgm:t>
    </dgm:pt>
    <dgm:pt modelId="{EBC08F42-A604-4113-B757-9745CECAB6A8}" type="sibTrans" cxnId="{6C53D151-7160-4C13-AF79-D562A7C1B1CD}">
      <dgm:prSet/>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t>
        <a:bodyPr/>
        <a:lstStyle/>
        <a:p>
          <a:endParaRPr lang="en-US"/>
        </a:p>
      </dgm:t>
    </dgm:pt>
    <dgm:pt modelId="{DEA08C9B-A3A3-418B-89E8-44AC8C83EEC6}">
      <dgm:prSet phldrT="[Text]" custT="1"/>
      <dgm:spPr/>
      <dgm:t>
        <a:bodyPr/>
        <a:lstStyle/>
        <a:p>
          <a:pPr marL="0" lvl="0" indent="0" algn="l" defTabSz="1511300">
            <a:lnSpc>
              <a:spcPct val="90000"/>
            </a:lnSpc>
            <a:spcBef>
              <a:spcPct val="0"/>
            </a:spcBef>
            <a:spcAft>
              <a:spcPct val="35000"/>
            </a:spcAft>
            <a:buNone/>
          </a:pPr>
          <a:r>
            <a:rPr lang="en-GB" sz="2400" b="1" kern="1200" dirty="0">
              <a:solidFill>
                <a:srgbClr val="642E8D"/>
              </a:solidFill>
              <a:latin typeface="Calibri"/>
              <a:ea typeface="+mn-ea"/>
              <a:cs typeface="+mn-cs"/>
            </a:rPr>
            <a:t>Environment</a:t>
          </a:r>
          <a:endParaRPr lang="en-US" sz="2400" b="1" kern="1200" dirty="0">
            <a:solidFill>
              <a:srgbClr val="642E8D"/>
            </a:solidFill>
            <a:latin typeface="Calibri"/>
            <a:ea typeface="+mn-ea"/>
            <a:cs typeface="+mn-cs"/>
          </a:endParaRPr>
        </a:p>
      </dgm:t>
    </dgm:pt>
    <dgm:pt modelId="{B8A217AA-FAB2-49CD-ADE3-61A725FEF26E}" type="parTrans" cxnId="{F46C17E3-31C6-4803-BCC7-4DC757E9AB75}">
      <dgm:prSet/>
      <dgm:spPr/>
      <dgm:t>
        <a:bodyPr/>
        <a:lstStyle/>
        <a:p>
          <a:endParaRPr lang="en-US"/>
        </a:p>
      </dgm:t>
    </dgm:pt>
    <dgm:pt modelId="{1D431B4C-11B2-4389-B0E8-176054376D17}" type="sibTrans" cxnId="{F46C17E3-31C6-4803-BCC7-4DC757E9AB75}">
      <dgm:prSet/>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t>
        <a:bodyPr/>
        <a:lstStyle/>
        <a:p>
          <a:endParaRPr lang="en-US"/>
        </a:p>
      </dgm:t>
    </dgm:pt>
    <dgm:pt modelId="{8C15DF9A-58D5-4881-9C8D-2A82DBF9E814}">
      <dgm:prSet phldrT="[Text]" custT="1"/>
      <dgm:spPr/>
      <dgm:t>
        <a:bodyPr/>
        <a:lstStyle/>
        <a:p>
          <a:pPr marL="0" lvl="0" indent="0" algn="l" defTabSz="844550">
            <a:lnSpc>
              <a:spcPct val="90000"/>
            </a:lnSpc>
            <a:spcBef>
              <a:spcPct val="0"/>
            </a:spcBef>
            <a:spcAft>
              <a:spcPct val="35000"/>
            </a:spcAft>
            <a:buNone/>
          </a:pPr>
          <a:r>
            <a:rPr lang="en-GB" sz="2400" b="1" kern="1200" dirty="0">
              <a:solidFill>
                <a:srgbClr val="642E8D"/>
              </a:solidFill>
              <a:latin typeface="Calibri"/>
              <a:ea typeface="+mn-ea"/>
              <a:cs typeface="+mn-cs"/>
            </a:rPr>
            <a:t>Homelessness</a:t>
          </a:r>
          <a:endParaRPr lang="en-US" sz="2400" b="1" kern="1200" dirty="0">
            <a:solidFill>
              <a:srgbClr val="642E8D"/>
            </a:solidFill>
            <a:latin typeface="Calibri"/>
            <a:ea typeface="+mn-ea"/>
            <a:cs typeface="+mn-cs"/>
          </a:endParaRPr>
        </a:p>
      </dgm:t>
    </dgm:pt>
    <dgm:pt modelId="{56371E60-1FDA-49A7-95BD-618253A6721D}" type="parTrans" cxnId="{7FBACF16-9615-4A06-8208-C6C92267BEFA}">
      <dgm:prSet/>
      <dgm:spPr/>
      <dgm:t>
        <a:bodyPr/>
        <a:lstStyle/>
        <a:p>
          <a:endParaRPr lang="en-US"/>
        </a:p>
      </dgm:t>
    </dgm:pt>
    <dgm:pt modelId="{5E732548-F8EF-4901-9B90-D99E718DA3BD}" type="sibTrans" cxnId="{7FBACF16-9615-4A06-8208-C6C92267BEFA}">
      <dgm:prSet/>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t>
        <a:bodyPr/>
        <a:lstStyle/>
        <a:p>
          <a:endParaRPr lang="en-US"/>
        </a:p>
      </dgm:t>
    </dgm:pt>
    <dgm:pt modelId="{504235ED-BC44-434A-9DC7-B1CC97F112C8}">
      <dgm:prSet phldrT="[Text]" custT="1"/>
      <dgm:spPr/>
      <dgm:t>
        <a:bodyPr/>
        <a:lstStyle/>
        <a:p>
          <a:endParaRPr lang="en-GB"/>
        </a:p>
      </dgm:t>
    </dgm:pt>
    <dgm:pt modelId="{D5B623FB-92EB-454D-907F-049AC4FEB21F}" type="parTrans" cxnId="{E1C0BF91-8201-4281-9EDD-F0CE779D3615}">
      <dgm:prSet/>
      <dgm:spPr/>
      <dgm:t>
        <a:bodyPr/>
        <a:lstStyle/>
        <a:p>
          <a:endParaRPr lang="en-GB"/>
        </a:p>
      </dgm:t>
    </dgm:pt>
    <dgm:pt modelId="{A5D51204-3D69-4DD0-BD78-A2BA84279C44}" type="sibTrans" cxnId="{E1C0BF91-8201-4281-9EDD-F0CE779D3615}">
      <dgm:prSet/>
      <dgm:spPr/>
      <dgm:t>
        <a:bodyPr/>
        <a:lstStyle/>
        <a:p>
          <a:endParaRPr lang="en-GB"/>
        </a:p>
      </dgm:t>
    </dgm:pt>
    <dgm:pt modelId="{0F35EADD-A5B9-44BA-BDF6-E5C31D7363EA}" type="pres">
      <dgm:prSet presAssocID="{E96CC01E-1BF0-437C-A719-F3AC671C0FA7}" presName="Name0" presStyleCnt="0">
        <dgm:presLayoutVars>
          <dgm:chMax val="8"/>
          <dgm:chPref val="8"/>
          <dgm:dir/>
        </dgm:presLayoutVars>
      </dgm:prSet>
      <dgm:spPr/>
    </dgm:pt>
    <dgm:pt modelId="{A3CC3F87-3BCF-4CD1-9BEE-4E98A4A80DD3}" type="pres">
      <dgm:prSet presAssocID="{ED2529AC-09D2-44C0-A5B1-0C1598EACA14}" presName="parent_text_1" presStyleLbl="revTx" presStyleIdx="0" presStyleCnt="8">
        <dgm:presLayoutVars>
          <dgm:chMax val="0"/>
          <dgm:chPref val="0"/>
          <dgm:bulletEnabled val="1"/>
        </dgm:presLayoutVars>
      </dgm:prSet>
      <dgm:spPr/>
    </dgm:pt>
    <dgm:pt modelId="{23F3030E-BD29-4BE5-AEE6-9CA97CBF2CDD}" type="pres">
      <dgm:prSet presAssocID="{ED2529AC-09D2-44C0-A5B1-0C1598EACA14}" presName="image_accent_1" presStyleCnt="0"/>
      <dgm:spPr/>
    </dgm:pt>
    <dgm:pt modelId="{C9BAEB00-B037-4B63-A4F2-F824CF2F3C5C}" type="pres">
      <dgm:prSet presAssocID="{ED2529AC-09D2-44C0-A5B1-0C1598EACA14}" presName="imageAccentRepeatNode" presStyleLbl="alignNode1" presStyleIdx="0" presStyleCnt="13"/>
      <dgm:spPr/>
    </dgm:pt>
    <dgm:pt modelId="{C8B12B58-BBB8-4F4C-8BF5-E6CC5CD85C2C}" type="pres">
      <dgm:prSet presAssocID="{ED2529AC-09D2-44C0-A5B1-0C1598EACA14}" presName="accent_1" presStyleLbl="alignNode1" presStyleIdx="1" presStyleCnt="13"/>
      <dgm:spPr/>
    </dgm:pt>
    <dgm:pt modelId="{A16AA522-A1C0-4699-BC39-B10B1D3E3154}" type="pres">
      <dgm:prSet presAssocID="{3AE6461B-774D-45C3-B61A-BD1F3AB1E9ED}" presName="image_1" presStyleCnt="0"/>
      <dgm:spPr/>
    </dgm:pt>
    <dgm:pt modelId="{8A9892E3-FDF5-41F4-8662-65DE18BF73E2}" type="pres">
      <dgm:prSet presAssocID="{3AE6461B-774D-45C3-B61A-BD1F3AB1E9ED}" presName="imageRepeatNode" presStyleLbl="fgImgPlace1" presStyleIdx="0" presStyleCnt="8"/>
      <dgm:spPr/>
    </dgm:pt>
    <dgm:pt modelId="{0DE07085-A6F6-4A50-8182-FBEF15AF6AEB}" type="pres">
      <dgm:prSet presAssocID="{69D9C6BE-02A8-45D8-B189-F59E6C49730A}" presName="parent_text_2" presStyleLbl="revTx" presStyleIdx="1" presStyleCnt="8" custScaleX="212474" custScaleY="75557" custLinFactNeighborX="59929">
        <dgm:presLayoutVars>
          <dgm:chMax val="0"/>
          <dgm:chPref val="0"/>
          <dgm:bulletEnabled val="1"/>
        </dgm:presLayoutVars>
      </dgm:prSet>
      <dgm:spPr/>
    </dgm:pt>
    <dgm:pt modelId="{4EFD608C-824D-4469-B263-417F835C66F0}" type="pres">
      <dgm:prSet presAssocID="{69D9C6BE-02A8-45D8-B189-F59E6C49730A}" presName="image_accent_2" presStyleCnt="0"/>
      <dgm:spPr/>
    </dgm:pt>
    <dgm:pt modelId="{E1DCF2E9-AF85-4C3C-8B54-C57BE57913E6}" type="pres">
      <dgm:prSet presAssocID="{69D9C6BE-02A8-45D8-B189-F59E6C49730A}" presName="imageAccentRepeatNode" presStyleLbl="alignNode1" presStyleIdx="2" presStyleCnt="13"/>
      <dgm:spPr/>
    </dgm:pt>
    <dgm:pt modelId="{E70BC6CD-D8D0-4822-BAFD-32EA287ABBAF}" type="pres">
      <dgm:prSet presAssocID="{EBC08F42-A604-4113-B757-9745CECAB6A8}" presName="image_2" presStyleCnt="0"/>
      <dgm:spPr/>
    </dgm:pt>
    <dgm:pt modelId="{22076E5A-C7B7-4815-BC6A-A32324D83FEE}" type="pres">
      <dgm:prSet presAssocID="{EBC08F42-A604-4113-B757-9745CECAB6A8}" presName="imageRepeatNode" presStyleLbl="fgImgPlace1" presStyleIdx="1" presStyleCnt="8"/>
      <dgm:spPr/>
    </dgm:pt>
    <dgm:pt modelId="{6A2E1DA4-3C1D-4B7E-8A65-7E4F06D0532B}" type="pres">
      <dgm:prSet presAssocID="{641BFD05-A956-4EFC-BAE5-B7698F13FCF9}" presName="image_accent_3" presStyleCnt="0"/>
      <dgm:spPr/>
    </dgm:pt>
    <dgm:pt modelId="{040676AD-9294-46BF-8685-64EA31F3F9AB}" type="pres">
      <dgm:prSet presAssocID="{641BFD05-A956-4EFC-BAE5-B7698F13FCF9}" presName="imageAccentRepeatNode" presStyleLbl="alignNode1" presStyleIdx="3" presStyleCnt="13"/>
      <dgm:spPr/>
    </dgm:pt>
    <dgm:pt modelId="{11111F5F-B896-451B-93D7-2ADC50E6D4B9}" type="pres">
      <dgm:prSet presAssocID="{641BFD05-A956-4EFC-BAE5-B7698F13FCF9}" presName="parent_text_3" presStyleLbl="revTx" presStyleIdx="2" presStyleCnt="8">
        <dgm:presLayoutVars>
          <dgm:chMax val="0"/>
          <dgm:chPref val="0"/>
          <dgm:bulletEnabled val="1"/>
        </dgm:presLayoutVars>
      </dgm:prSet>
      <dgm:spPr/>
    </dgm:pt>
    <dgm:pt modelId="{FA0F9AC1-621F-48A7-ABCE-69FC2C588237}" type="pres">
      <dgm:prSet presAssocID="{641BFD05-A956-4EFC-BAE5-B7698F13FCF9}" presName="accent_2" presStyleLbl="alignNode1" presStyleIdx="4" presStyleCnt="13"/>
      <dgm:spPr/>
    </dgm:pt>
    <dgm:pt modelId="{07AAE700-1AD7-4594-BF28-87C29C238667}" type="pres">
      <dgm:prSet presAssocID="{641BFD05-A956-4EFC-BAE5-B7698F13FCF9}" presName="accent_3" presStyleLbl="alignNode1" presStyleIdx="5" presStyleCnt="13"/>
      <dgm:spPr/>
    </dgm:pt>
    <dgm:pt modelId="{F37BE970-346F-4DBF-B09C-3D32028C01C8}" type="pres">
      <dgm:prSet presAssocID="{380BC140-A054-43EF-BDD6-62B838E02F7F}" presName="image_3" presStyleCnt="0"/>
      <dgm:spPr/>
    </dgm:pt>
    <dgm:pt modelId="{6FD3CFD0-E4B1-43C7-BB47-EFE348844A40}" type="pres">
      <dgm:prSet presAssocID="{380BC140-A054-43EF-BDD6-62B838E02F7F}" presName="imageRepeatNode" presStyleLbl="fgImgPlace1" presStyleIdx="2" presStyleCnt="8"/>
      <dgm:spPr/>
    </dgm:pt>
    <dgm:pt modelId="{67051D44-3FB1-4DE9-825E-299A16E592EA}" type="pres">
      <dgm:prSet presAssocID="{F2B010FB-B262-4763-A504-8D0AB78C896B}" presName="image_accent_4" presStyleCnt="0"/>
      <dgm:spPr/>
    </dgm:pt>
    <dgm:pt modelId="{294B7F6B-7BBA-4231-B808-6528595A090B}" type="pres">
      <dgm:prSet presAssocID="{F2B010FB-B262-4763-A504-8D0AB78C896B}" presName="imageAccentRepeatNode" presStyleLbl="alignNode1" presStyleIdx="6" presStyleCnt="13"/>
      <dgm:spPr/>
    </dgm:pt>
    <dgm:pt modelId="{8F2AA746-051D-481A-B7EE-D0C378A4C159}" type="pres">
      <dgm:prSet presAssocID="{F2B010FB-B262-4763-A504-8D0AB78C896B}" presName="parent_text_4" presStyleLbl="revTx" presStyleIdx="3" presStyleCnt="8">
        <dgm:presLayoutVars>
          <dgm:chMax val="0"/>
          <dgm:chPref val="0"/>
          <dgm:bulletEnabled val="1"/>
        </dgm:presLayoutVars>
      </dgm:prSet>
      <dgm:spPr/>
    </dgm:pt>
    <dgm:pt modelId="{6F07FC9B-784B-46B3-8A57-71906655E9CA}" type="pres">
      <dgm:prSet presAssocID="{F2B010FB-B262-4763-A504-8D0AB78C896B}" presName="accent_4" presStyleLbl="alignNode1" presStyleIdx="7" presStyleCnt="13"/>
      <dgm:spPr/>
    </dgm:pt>
    <dgm:pt modelId="{774FEBC5-9451-48F8-BCBD-0D5B4667DB42}" type="pres">
      <dgm:prSet presAssocID="{197116D2-E060-4F7B-8C6C-97ABE3A7CEEA}" presName="image_4" presStyleCnt="0"/>
      <dgm:spPr/>
    </dgm:pt>
    <dgm:pt modelId="{E1BEA04D-9610-4AE0-9EF5-1E8B63DB4CAE}" type="pres">
      <dgm:prSet presAssocID="{197116D2-E060-4F7B-8C6C-97ABE3A7CEEA}" presName="imageRepeatNode" presStyleLbl="fgImgPlace1" presStyleIdx="3" presStyleCnt="8"/>
      <dgm:spPr/>
    </dgm:pt>
    <dgm:pt modelId="{E393893E-7DFC-4A3D-98DB-7C5A81C48979}" type="pres">
      <dgm:prSet presAssocID="{DEA08C9B-A3A3-418B-89E8-44AC8C83EEC6}" presName="image_accent_5" presStyleCnt="0"/>
      <dgm:spPr/>
    </dgm:pt>
    <dgm:pt modelId="{1B1DDB44-C534-4747-AB45-4D94F517489E}" type="pres">
      <dgm:prSet presAssocID="{DEA08C9B-A3A3-418B-89E8-44AC8C83EEC6}" presName="imageAccentRepeatNode" presStyleLbl="alignNode1" presStyleIdx="8" presStyleCnt="13"/>
      <dgm:spPr/>
    </dgm:pt>
    <dgm:pt modelId="{619B01EA-3A62-417C-8645-2DF7E84F8F31}" type="pres">
      <dgm:prSet presAssocID="{DEA08C9B-A3A3-418B-89E8-44AC8C83EEC6}" presName="parent_text_5" presStyleLbl="revTx" presStyleIdx="4" presStyleCnt="8" custScaleX="166894" custLinFactNeighborX="32839">
        <dgm:presLayoutVars>
          <dgm:chMax val="0"/>
          <dgm:chPref val="0"/>
          <dgm:bulletEnabled val="1"/>
        </dgm:presLayoutVars>
      </dgm:prSet>
      <dgm:spPr/>
    </dgm:pt>
    <dgm:pt modelId="{888C5C6C-3940-4015-BC5A-11BD20430043}" type="pres">
      <dgm:prSet presAssocID="{1D431B4C-11B2-4389-B0E8-176054376D17}" presName="image_5" presStyleCnt="0"/>
      <dgm:spPr/>
    </dgm:pt>
    <dgm:pt modelId="{9B7B7D33-AE3A-4D3F-8AAB-807A386DAEC0}" type="pres">
      <dgm:prSet presAssocID="{1D431B4C-11B2-4389-B0E8-176054376D17}" presName="imageRepeatNode" presStyleLbl="fgImgPlace1" presStyleIdx="4" presStyleCnt="8"/>
      <dgm:spPr/>
    </dgm:pt>
    <dgm:pt modelId="{99C246EB-FC14-4AB5-80BA-81DD9560D037}" type="pres">
      <dgm:prSet presAssocID="{B9B4B251-6111-4DEC-B97C-1AFF70EE606B}" presName="parent_text_6" presStyleLbl="revTx" presStyleIdx="5" presStyleCnt="8">
        <dgm:presLayoutVars>
          <dgm:chMax val="0"/>
          <dgm:chPref val="0"/>
          <dgm:bulletEnabled val="1"/>
        </dgm:presLayoutVars>
      </dgm:prSet>
      <dgm:spPr/>
    </dgm:pt>
    <dgm:pt modelId="{60BB782F-9A2D-4AC5-B3DD-1471E96016D3}" type="pres">
      <dgm:prSet presAssocID="{B9B4B251-6111-4DEC-B97C-1AFF70EE606B}" presName="image_accent_6" presStyleCnt="0"/>
      <dgm:spPr/>
    </dgm:pt>
    <dgm:pt modelId="{709C0012-A7C1-4E56-83D1-F56FBE190415}" type="pres">
      <dgm:prSet presAssocID="{B9B4B251-6111-4DEC-B97C-1AFF70EE606B}" presName="imageAccentRepeatNode" presStyleLbl="alignNode1" presStyleIdx="9" presStyleCnt="13"/>
      <dgm:spPr/>
    </dgm:pt>
    <dgm:pt modelId="{DCBD92CB-4A8E-4D5E-B463-F3CDB7A22BB9}" type="pres">
      <dgm:prSet presAssocID="{B9B4B251-6111-4DEC-B97C-1AFF70EE606B}" presName="accent_5" presStyleLbl="alignNode1" presStyleIdx="10" presStyleCnt="13"/>
      <dgm:spPr/>
    </dgm:pt>
    <dgm:pt modelId="{7D2CC4C7-C263-4C13-BE9E-A5EA962ECB9B}" type="pres">
      <dgm:prSet presAssocID="{29EC684C-F336-4E12-8035-5BB72ACB2C14}" presName="image_6" presStyleCnt="0"/>
      <dgm:spPr/>
    </dgm:pt>
    <dgm:pt modelId="{1DF17ED6-926C-4344-9FA0-52821B23C3D3}" type="pres">
      <dgm:prSet presAssocID="{29EC684C-F336-4E12-8035-5BB72ACB2C14}" presName="imageRepeatNode" presStyleLbl="fgImgPlace1" presStyleIdx="5" presStyleCnt="8"/>
      <dgm:spPr/>
    </dgm:pt>
    <dgm:pt modelId="{E233C986-A45D-46AE-9B03-33F8678C5772}" type="pres">
      <dgm:prSet presAssocID="{8C15DF9A-58D5-4881-9C8D-2A82DBF9E814}" presName="parent_text_7" presStyleLbl="revTx" presStyleIdx="6" presStyleCnt="8" custScaleX="134882">
        <dgm:presLayoutVars>
          <dgm:chMax val="0"/>
          <dgm:chPref val="0"/>
          <dgm:bulletEnabled val="1"/>
        </dgm:presLayoutVars>
      </dgm:prSet>
      <dgm:spPr/>
    </dgm:pt>
    <dgm:pt modelId="{65E2F021-D002-4B01-BB56-4CBB7019E405}" type="pres">
      <dgm:prSet presAssocID="{8C15DF9A-58D5-4881-9C8D-2A82DBF9E814}" presName="image_accent_7" presStyleCnt="0"/>
      <dgm:spPr/>
    </dgm:pt>
    <dgm:pt modelId="{84913FC4-00F2-4831-8A55-5DE7A305F80F}" type="pres">
      <dgm:prSet presAssocID="{8C15DF9A-58D5-4881-9C8D-2A82DBF9E814}" presName="imageAccentRepeatNode" presStyleLbl="alignNode1" presStyleIdx="11" presStyleCnt="13"/>
      <dgm:spPr/>
    </dgm:pt>
    <dgm:pt modelId="{B1D53031-9AEB-470E-BBA7-4DE086B60AE6}" type="pres">
      <dgm:prSet presAssocID="{5E732548-F8EF-4901-9B90-D99E718DA3BD}" presName="image_7" presStyleCnt="0"/>
      <dgm:spPr/>
    </dgm:pt>
    <dgm:pt modelId="{6C6B7D1F-EF10-4FA4-B8A4-67549B49AC25}" type="pres">
      <dgm:prSet presAssocID="{5E732548-F8EF-4901-9B90-D99E718DA3BD}" presName="imageRepeatNode" presStyleLbl="fgImgPlace1" presStyleIdx="6" presStyleCnt="8"/>
      <dgm:spPr/>
    </dgm:pt>
    <dgm:pt modelId="{56DE682C-D662-4F3D-B09B-3EE222C76736}" type="pres">
      <dgm:prSet presAssocID="{A90F9D6B-E196-4083-B0AD-312A90DA138A}" presName="parent_text_8" presStyleLbl="revTx" presStyleIdx="7" presStyleCnt="8">
        <dgm:presLayoutVars>
          <dgm:chMax val="0"/>
          <dgm:chPref val="0"/>
          <dgm:bulletEnabled val="1"/>
        </dgm:presLayoutVars>
      </dgm:prSet>
      <dgm:spPr/>
    </dgm:pt>
    <dgm:pt modelId="{481B7D31-B4D8-43B0-B3F4-A8E266EA16CA}" type="pres">
      <dgm:prSet presAssocID="{A90F9D6B-E196-4083-B0AD-312A90DA138A}" presName="image_accent_8" presStyleCnt="0"/>
      <dgm:spPr/>
    </dgm:pt>
    <dgm:pt modelId="{559C92E9-A631-4C7A-8015-3B09650EA9ED}" type="pres">
      <dgm:prSet presAssocID="{A90F9D6B-E196-4083-B0AD-312A90DA138A}" presName="imageAccentRepeatNode" presStyleLbl="alignNode1" presStyleIdx="12" presStyleCnt="13"/>
      <dgm:spPr/>
    </dgm:pt>
    <dgm:pt modelId="{8A2F0B7C-538F-4D73-AABE-15C882FFC6A1}" type="pres">
      <dgm:prSet presAssocID="{D03EEC3D-49C9-4F4D-81E0-C45297F5B364}" presName="image_8" presStyleCnt="0"/>
      <dgm:spPr/>
    </dgm:pt>
    <dgm:pt modelId="{EF4E70AA-B29E-4E80-9034-B4E44CA00968}" type="pres">
      <dgm:prSet presAssocID="{D03EEC3D-49C9-4F4D-81E0-C45297F5B364}" presName="imageRepeatNode" presStyleLbl="fgImgPlace1" presStyleIdx="7" presStyleCnt="8"/>
      <dgm:spPr/>
    </dgm:pt>
  </dgm:ptLst>
  <dgm:cxnLst>
    <dgm:cxn modelId="{7FBACF16-9615-4A06-8208-C6C92267BEFA}" srcId="{E96CC01E-1BF0-437C-A719-F3AC671C0FA7}" destId="{8C15DF9A-58D5-4881-9C8D-2A82DBF9E814}" srcOrd="6" destOrd="0" parTransId="{56371E60-1FDA-49A7-95BD-618253A6721D}" sibTransId="{5E732548-F8EF-4901-9B90-D99E718DA3BD}"/>
    <dgm:cxn modelId="{D1589120-553A-4156-B40C-383EF9FF1FE4}" type="presOf" srcId="{F2B010FB-B262-4763-A504-8D0AB78C896B}" destId="{8F2AA746-051D-481A-B7EE-D0C378A4C159}" srcOrd="0" destOrd="0" presId="urn:microsoft.com/office/officeart/2008/layout/BubblePictureList"/>
    <dgm:cxn modelId="{4F45702A-6287-4239-90A3-030C4EFA05AA}" type="presOf" srcId="{1D431B4C-11B2-4389-B0E8-176054376D17}" destId="{9B7B7D33-AE3A-4D3F-8AAB-807A386DAEC0}" srcOrd="0" destOrd="0" presId="urn:microsoft.com/office/officeart/2008/layout/BubblePictureList"/>
    <dgm:cxn modelId="{86E65D3B-9E36-47AD-B6C9-F426BA9EE110}" type="presOf" srcId="{69D9C6BE-02A8-45D8-B189-F59E6C49730A}" destId="{0DE07085-A6F6-4A50-8182-FBEF15AF6AEB}" srcOrd="0" destOrd="0" presId="urn:microsoft.com/office/officeart/2008/layout/BubblePictureList"/>
    <dgm:cxn modelId="{6C53D151-7160-4C13-AF79-D562A7C1B1CD}" srcId="{E96CC01E-1BF0-437C-A719-F3AC671C0FA7}" destId="{69D9C6BE-02A8-45D8-B189-F59E6C49730A}" srcOrd="1" destOrd="0" parTransId="{1D41FA6D-D9B8-41D1-A612-568527483A1E}" sibTransId="{EBC08F42-A604-4113-B757-9745CECAB6A8}"/>
    <dgm:cxn modelId="{7FCBB152-EED7-4012-B5BC-12418EB9C580}" type="presOf" srcId="{29EC684C-F336-4E12-8035-5BB72ACB2C14}" destId="{1DF17ED6-926C-4344-9FA0-52821B23C3D3}" srcOrd="0" destOrd="0" presId="urn:microsoft.com/office/officeart/2008/layout/BubblePictureList"/>
    <dgm:cxn modelId="{317BB976-B9C5-43E0-B3D5-EA3DBD41E5D6}" type="presOf" srcId="{A90F9D6B-E196-4083-B0AD-312A90DA138A}" destId="{56DE682C-D662-4F3D-B09B-3EE222C76736}" srcOrd="0" destOrd="0" presId="urn:microsoft.com/office/officeart/2008/layout/BubblePictureList"/>
    <dgm:cxn modelId="{2649837A-41BB-4B1D-B984-7510C02E23D9}" srcId="{E96CC01E-1BF0-437C-A719-F3AC671C0FA7}" destId="{12BBFAB6-D848-4F92-A063-A2335FB36D07}" srcOrd="9" destOrd="0" parTransId="{968B52A9-FDD7-4A8D-AE8B-4DCA7AC960A3}" sibTransId="{03F2631A-A1F0-41D5-96C5-2FCADE23A953}"/>
    <dgm:cxn modelId="{56FBB67E-D7AD-41CA-91F6-F8F9A150A77E}" type="presOf" srcId="{380BC140-A054-43EF-BDD6-62B838E02F7F}" destId="{6FD3CFD0-E4B1-43C7-BB47-EFE348844A40}" srcOrd="0" destOrd="0" presId="urn:microsoft.com/office/officeart/2008/layout/BubblePictureList"/>
    <dgm:cxn modelId="{F5F2DF7E-B944-4823-84E9-FF629EA5DCC8}" type="presOf" srcId="{197116D2-E060-4F7B-8C6C-97ABE3A7CEEA}" destId="{E1BEA04D-9610-4AE0-9EF5-1E8B63DB4CAE}" srcOrd="0" destOrd="0" presId="urn:microsoft.com/office/officeart/2008/layout/BubblePictureList"/>
    <dgm:cxn modelId="{4BA83589-5465-42AD-A919-5E4DC11C8B38}" srcId="{E96CC01E-1BF0-437C-A719-F3AC671C0FA7}" destId="{A90F9D6B-E196-4083-B0AD-312A90DA138A}" srcOrd="7" destOrd="0" parTransId="{EBDFE42A-A802-470B-9399-0B4B73323235}" sibTransId="{D03EEC3D-49C9-4F4D-81E0-C45297F5B364}"/>
    <dgm:cxn modelId="{5F399A8D-A99E-40BE-A6EE-CC7CE68234AF}" type="presOf" srcId="{8C15DF9A-58D5-4881-9C8D-2A82DBF9E814}" destId="{E233C986-A45D-46AE-9B03-33F8678C5772}" srcOrd="0" destOrd="0" presId="urn:microsoft.com/office/officeart/2008/layout/BubblePictureList"/>
    <dgm:cxn modelId="{E1C0BF91-8201-4281-9EDD-F0CE779D3615}" srcId="{E96CC01E-1BF0-437C-A719-F3AC671C0FA7}" destId="{504235ED-BC44-434A-9DC7-B1CC97F112C8}" srcOrd="8" destOrd="0" parTransId="{D5B623FB-92EB-454D-907F-049AC4FEB21F}" sibTransId="{A5D51204-3D69-4DD0-BD78-A2BA84279C44}"/>
    <dgm:cxn modelId="{398BAB9B-5313-4460-BECB-C35A4989BE4C}" srcId="{E96CC01E-1BF0-437C-A719-F3AC671C0FA7}" destId="{F2B010FB-B262-4763-A504-8D0AB78C896B}" srcOrd="3" destOrd="0" parTransId="{1D64EFEC-396B-4F83-A90C-FE68DE3DC03C}" sibTransId="{197116D2-E060-4F7B-8C6C-97ABE3A7CEEA}"/>
    <dgm:cxn modelId="{23750DA4-7CD4-4C34-A7E0-E1215C07EC7C}" type="presOf" srcId="{EBC08F42-A604-4113-B757-9745CECAB6A8}" destId="{22076E5A-C7B7-4815-BC6A-A32324D83FEE}" srcOrd="0" destOrd="0" presId="urn:microsoft.com/office/officeart/2008/layout/BubblePictureList"/>
    <dgm:cxn modelId="{C08339AF-B21B-4455-9156-F4569CD00DB7}" type="presOf" srcId="{D03EEC3D-49C9-4F4D-81E0-C45297F5B364}" destId="{EF4E70AA-B29E-4E80-9034-B4E44CA00968}" srcOrd="0" destOrd="0" presId="urn:microsoft.com/office/officeart/2008/layout/BubblePictureList"/>
    <dgm:cxn modelId="{568D3EB3-F951-4FEE-86FD-4373AFB8C00B}" srcId="{E96CC01E-1BF0-437C-A719-F3AC671C0FA7}" destId="{B9B4B251-6111-4DEC-B97C-1AFF70EE606B}" srcOrd="5" destOrd="0" parTransId="{D0B12DBD-878D-4A5F-A813-2809111EF077}" sibTransId="{29EC684C-F336-4E12-8035-5BB72ACB2C14}"/>
    <dgm:cxn modelId="{C0CA63CD-9081-4650-A980-E66920ED3B77}" type="presOf" srcId="{641BFD05-A956-4EFC-BAE5-B7698F13FCF9}" destId="{11111F5F-B896-451B-93D7-2ADC50E6D4B9}" srcOrd="0" destOrd="0" presId="urn:microsoft.com/office/officeart/2008/layout/BubblePictureList"/>
    <dgm:cxn modelId="{C7663CE1-D307-43B7-8EA4-ABE5467A1C95}" srcId="{E96CC01E-1BF0-437C-A719-F3AC671C0FA7}" destId="{ED2529AC-09D2-44C0-A5B1-0C1598EACA14}" srcOrd="0" destOrd="0" parTransId="{4DCB015B-91B6-4004-9711-10D6BF5E2052}" sibTransId="{3AE6461B-774D-45C3-B61A-BD1F3AB1E9ED}"/>
    <dgm:cxn modelId="{F46C17E3-31C6-4803-BCC7-4DC757E9AB75}" srcId="{E96CC01E-1BF0-437C-A719-F3AC671C0FA7}" destId="{DEA08C9B-A3A3-418B-89E8-44AC8C83EEC6}" srcOrd="4" destOrd="0" parTransId="{B8A217AA-FAB2-49CD-ADE3-61A725FEF26E}" sibTransId="{1D431B4C-11B2-4389-B0E8-176054376D17}"/>
    <dgm:cxn modelId="{84A21EE3-9739-452E-B224-F9B255B18FCE}" type="presOf" srcId="{E96CC01E-1BF0-437C-A719-F3AC671C0FA7}" destId="{0F35EADD-A5B9-44BA-BDF6-E5C31D7363EA}" srcOrd="0" destOrd="0" presId="urn:microsoft.com/office/officeart/2008/layout/BubblePictureList"/>
    <dgm:cxn modelId="{EE7463EB-21FB-4360-838D-255A3A65F36B}" type="presOf" srcId="{DEA08C9B-A3A3-418B-89E8-44AC8C83EEC6}" destId="{619B01EA-3A62-417C-8645-2DF7E84F8F31}" srcOrd="0" destOrd="0" presId="urn:microsoft.com/office/officeart/2008/layout/BubblePictureList"/>
    <dgm:cxn modelId="{FCF77CEE-B194-4963-955D-C6A6CCCE5EBE}" type="presOf" srcId="{B9B4B251-6111-4DEC-B97C-1AFF70EE606B}" destId="{99C246EB-FC14-4AB5-80BA-81DD9560D037}" srcOrd="0" destOrd="0" presId="urn:microsoft.com/office/officeart/2008/layout/BubblePictureList"/>
    <dgm:cxn modelId="{EB054BF8-FDBD-43F2-971D-A10F3C23BF6F}" type="presOf" srcId="{ED2529AC-09D2-44C0-A5B1-0C1598EACA14}" destId="{A3CC3F87-3BCF-4CD1-9BEE-4E98A4A80DD3}" srcOrd="0" destOrd="0" presId="urn:microsoft.com/office/officeart/2008/layout/BubblePictureList"/>
    <dgm:cxn modelId="{C1318EFE-0B35-4722-9540-825E67028E6C}" srcId="{E96CC01E-1BF0-437C-A719-F3AC671C0FA7}" destId="{641BFD05-A956-4EFC-BAE5-B7698F13FCF9}" srcOrd="2" destOrd="0" parTransId="{86022AAE-5A3C-4988-8B9D-A4FFBE9B8651}" sibTransId="{380BC140-A054-43EF-BDD6-62B838E02F7F}"/>
    <dgm:cxn modelId="{798EC1FE-4515-4775-9CD5-EF66AF16E48C}" type="presOf" srcId="{5E732548-F8EF-4901-9B90-D99E718DA3BD}" destId="{6C6B7D1F-EF10-4FA4-B8A4-67549B49AC25}" srcOrd="0" destOrd="0" presId="urn:microsoft.com/office/officeart/2008/layout/BubblePictureList"/>
    <dgm:cxn modelId="{0FCA56FF-F22B-47B6-BA56-00A0028C6C59}" type="presOf" srcId="{3AE6461B-774D-45C3-B61A-BD1F3AB1E9ED}" destId="{8A9892E3-FDF5-41F4-8662-65DE18BF73E2}" srcOrd="0" destOrd="0" presId="urn:microsoft.com/office/officeart/2008/layout/BubblePictureList"/>
    <dgm:cxn modelId="{3CD4203C-6B3E-47A3-9053-90B0C25DECA6}" type="presParOf" srcId="{0F35EADD-A5B9-44BA-BDF6-E5C31D7363EA}" destId="{A3CC3F87-3BCF-4CD1-9BEE-4E98A4A80DD3}" srcOrd="0" destOrd="0" presId="urn:microsoft.com/office/officeart/2008/layout/BubblePictureList"/>
    <dgm:cxn modelId="{85CF4BD0-5376-4DEB-8775-1115B4834CDF}" type="presParOf" srcId="{0F35EADD-A5B9-44BA-BDF6-E5C31D7363EA}" destId="{23F3030E-BD29-4BE5-AEE6-9CA97CBF2CDD}" srcOrd="1" destOrd="0" presId="urn:microsoft.com/office/officeart/2008/layout/BubblePictureList"/>
    <dgm:cxn modelId="{A5491A0D-96DE-4999-BBA0-723DE55920F5}" type="presParOf" srcId="{23F3030E-BD29-4BE5-AEE6-9CA97CBF2CDD}" destId="{C9BAEB00-B037-4B63-A4F2-F824CF2F3C5C}" srcOrd="0" destOrd="0" presId="urn:microsoft.com/office/officeart/2008/layout/BubblePictureList"/>
    <dgm:cxn modelId="{9B14ECE2-99E1-4303-9B80-3800071E27B9}" type="presParOf" srcId="{0F35EADD-A5B9-44BA-BDF6-E5C31D7363EA}" destId="{C8B12B58-BBB8-4F4C-8BF5-E6CC5CD85C2C}" srcOrd="2" destOrd="0" presId="urn:microsoft.com/office/officeart/2008/layout/BubblePictureList"/>
    <dgm:cxn modelId="{247CE9A2-3E9B-48D8-ACA8-202F72AA589D}" type="presParOf" srcId="{0F35EADD-A5B9-44BA-BDF6-E5C31D7363EA}" destId="{A16AA522-A1C0-4699-BC39-B10B1D3E3154}" srcOrd="3" destOrd="0" presId="urn:microsoft.com/office/officeart/2008/layout/BubblePictureList"/>
    <dgm:cxn modelId="{6A57AE50-57ED-4F8F-BE56-EC73405DD5EE}" type="presParOf" srcId="{A16AA522-A1C0-4699-BC39-B10B1D3E3154}" destId="{8A9892E3-FDF5-41F4-8662-65DE18BF73E2}" srcOrd="0" destOrd="0" presId="urn:microsoft.com/office/officeart/2008/layout/BubblePictureList"/>
    <dgm:cxn modelId="{14E8AD01-E651-4151-9850-567A69E63BCF}" type="presParOf" srcId="{0F35EADD-A5B9-44BA-BDF6-E5C31D7363EA}" destId="{0DE07085-A6F6-4A50-8182-FBEF15AF6AEB}" srcOrd="4" destOrd="0" presId="urn:microsoft.com/office/officeart/2008/layout/BubblePictureList"/>
    <dgm:cxn modelId="{A14FCB46-4038-4643-9E0A-73B461406467}" type="presParOf" srcId="{0F35EADD-A5B9-44BA-BDF6-E5C31D7363EA}" destId="{4EFD608C-824D-4469-B263-417F835C66F0}" srcOrd="5" destOrd="0" presId="urn:microsoft.com/office/officeart/2008/layout/BubblePictureList"/>
    <dgm:cxn modelId="{B27FB297-F816-4E89-84E3-B18A25A139F8}" type="presParOf" srcId="{4EFD608C-824D-4469-B263-417F835C66F0}" destId="{E1DCF2E9-AF85-4C3C-8B54-C57BE57913E6}" srcOrd="0" destOrd="0" presId="urn:microsoft.com/office/officeart/2008/layout/BubblePictureList"/>
    <dgm:cxn modelId="{412659F1-DC28-43C1-8D80-6AF42FD25E38}" type="presParOf" srcId="{0F35EADD-A5B9-44BA-BDF6-E5C31D7363EA}" destId="{E70BC6CD-D8D0-4822-BAFD-32EA287ABBAF}" srcOrd="6" destOrd="0" presId="urn:microsoft.com/office/officeart/2008/layout/BubblePictureList"/>
    <dgm:cxn modelId="{D6FE86D3-D63E-4C57-8D56-DE97FC0DC35A}" type="presParOf" srcId="{E70BC6CD-D8D0-4822-BAFD-32EA287ABBAF}" destId="{22076E5A-C7B7-4815-BC6A-A32324D83FEE}" srcOrd="0" destOrd="0" presId="urn:microsoft.com/office/officeart/2008/layout/BubblePictureList"/>
    <dgm:cxn modelId="{5592EDA4-3966-44EB-A7FF-59BFF74438A8}" type="presParOf" srcId="{0F35EADD-A5B9-44BA-BDF6-E5C31D7363EA}" destId="{6A2E1DA4-3C1D-4B7E-8A65-7E4F06D0532B}" srcOrd="7" destOrd="0" presId="urn:microsoft.com/office/officeart/2008/layout/BubblePictureList"/>
    <dgm:cxn modelId="{32835532-0327-44DB-B99C-A8789C5A727E}" type="presParOf" srcId="{6A2E1DA4-3C1D-4B7E-8A65-7E4F06D0532B}" destId="{040676AD-9294-46BF-8685-64EA31F3F9AB}" srcOrd="0" destOrd="0" presId="urn:microsoft.com/office/officeart/2008/layout/BubblePictureList"/>
    <dgm:cxn modelId="{090E5D25-39F8-485C-8367-A3D7C3473F6B}" type="presParOf" srcId="{0F35EADD-A5B9-44BA-BDF6-E5C31D7363EA}" destId="{11111F5F-B896-451B-93D7-2ADC50E6D4B9}" srcOrd="8" destOrd="0" presId="urn:microsoft.com/office/officeart/2008/layout/BubblePictureList"/>
    <dgm:cxn modelId="{8539BB87-B441-40D9-B154-2BA933F94442}" type="presParOf" srcId="{0F35EADD-A5B9-44BA-BDF6-E5C31D7363EA}" destId="{FA0F9AC1-621F-48A7-ABCE-69FC2C588237}" srcOrd="9" destOrd="0" presId="urn:microsoft.com/office/officeart/2008/layout/BubblePictureList"/>
    <dgm:cxn modelId="{670AD403-DD68-4279-829C-A0F3A9A752C5}" type="presParOf" srcId="{0F35EADD-A5B9-44BA-BDF6-E5C31D7363EA}" destId="{07AAE700-1AD7-4594-BF28-87C29C238667}" srcOrd="10" destOrd="0" presId="urn:microsoft.com/office/officeart/2008/layout/BubblePictureList"/>
    <dgm:cxn modelId="{8A8CA29A-EB2B-4CE8-95F1-BB56B6DCA301}" type="presParOf" srcId="{0F35EADD-A5B9-44BA-BDF6-E5C31D7363EA}" destId="{F37BE970-346F-4DBF-B09C-3D32028C01C8}" srcOrd="11" destOrd="0" presId="urn:microsoft.com/office/officeart/2008/layout/BubblePictureList"/>
    <dgm:cxn modelId="{9D7C367D-9413-492C-9D78-66BDDD663ACB}" type="presParOf" srcId="{F37BE970-346F-4DBF-B09C-3D32028C01C8}" destId="{6FD3CFD0-E4B1-43C7-BB47-EFE348844A40}" srcOrd="0" destOrd="0" presId="urn:microsoft.com/office/officeart/2008/layout/BubblePictureList"/>
    <dgm:cxn modelId="{1A749006-5434-41D9-AAD4-3B4169834D0A}" type="presParOf" srcId="{0F35EADD-A5B9-44BA-BDF6-E5C31D7363EA}" destId="{67051D44-3FB1-4DE9-825E-299A16E592EA}" srcOrd="12" destOrd="0" presId="urn:microsoft.com/office/officeart/2008/layout/BubblePictureList"/>
    <dgm:cxn modelId="{DF859CAF-5BE3-4872-A99F-1354D1E7FDBD}" type="presParOf" srcId="{67051D44-3FB1-4DE9-825E-299A16E592EA}" destId="{294B7F6B-7BBA-4231-B808-6528595A090B}" srcOrd="0" destOrd="0" presId="urn:microsoft.com/office/officeart/2008/layout/BubblePictureList"/>
    <dgm:cxn modelId="{31585D88-9F99-4BC2-BEA2-AA7AB3E3FDD2}" type="presParOf" srcId="{0F35EADD-A5B9-44BA-BDF6-E5C31D7363EA}" destId="{8F2AA746-051D-481A-B7EE-D0C378A4C159}" srcOrd="13" destOrd="0" presId="urn:microsoft.com/office/officeart/2008/layout/BubblePictureList"/>
    <dgm:cxn modelId="{39F9617D-F607-4AA3-838D-E70B525C5A60}" type="presParOf" srcId="{0F35EADD-A5B9-44BA-BDF6-E5C31D7363EA}" destId="{6F07FC9B-784B-46B3-8A57-71906655E9CA}" srcOrd="14" destOrd="0" presId="urn:microsoft.com/office/officeart/2008/layout/BubblePictureList"/>
    <dgm:cxn modelId="{D1835A1C-9017-48E7-A22E-7372247369D3}" type="presParOf" srcId="{0F35EADD-A5B9-44BA-BDF6-E5C31D7363EA}" destId="{774FEBC5-9451-48F8-BCBD-0D5B4667DB42}" srcOrd="15" destOrd="0" presId="urn:microsoft.com/office/officeart/2008/layout/BubblePictureList"/>
    <dgm:cxn modelId="{C5A12C03-B170-41A0-8B8B-259F1EAF44BC}" type="presParOf" srcId="{774FEBC5-9451-48F8-BCBD-0D5B4667DB42}" destId="{E1BEA04D-9610-4AE0-9EF5-1E8B63DB4CAE}" srcOrd="0" destOrd="0" presId="urn:microsoft.com/office/officeart/2008/layout/BubblePictureList"/>
    <dgm:cxn modelId="{DE23B757-9597-442F-A597-F37E2BD82F47}" type="presParOf" srcId="{0F35EADD-A5B9-44BA-BDF6-E5C31D7363EA}" destId="{E393893E-7DFC-4A3D-98DB-7C5A81C48979}" srcOrd="16" destOrd="0" presId="urn:microsoft.com/office/officeart/2008/layout/BubblePictureList"/>
    <dgm:cxn modelId="{74F93BC4-0086-48FB-9056-3FAFBD005E52}" type="presParOf" srcId="{E393893E-7DFC-4A3D-98DB-7C5A81C48979}" destId="{1B1DDB44-C534-4747-AB45-4D94F517489E}" srcOrd="0" destOrd="0" presId="urn:microsoft.com/office/officeart/2008/layout/BubblePictureList"/>
    <dgm:cxn modelId="{0909038E-E31D-4C13-9961-B61E5C623E4C}" type="presParOf" srcId="{0F35EADD-A5B9-44BA-BDF6-E5C31D7363EA}" destId="{619B01EA-3A62-417C-8645-2DF7E84F8F31}" srcOrd="17" destOrd="0" presId="urn:microsoft.com/office/officeart/2008/layout/BubblePictureList"/>
    <dgm:cxn modelId="{F1D5D9BC-19AB-42B2-942C-CC801FA82D62}" type="presParOf" srcId="{0F35EADD-A5B9-44BA-BDF6-E5C31D7363EA}" destId="{888C5C6C-3940-4015-BC5A-11BD20430043}" srcOrd="18" destOrd="0" presId="urn:microsoft.com/office/officeart/2008/layout/BubblePictureList"/>
    <dgm:cxn modelId="{C0EFA102-2E43-4CB2-A15A-2D77E47C062D}" type="presParOf" srcId="{888C5C6C-3940-4015-BC5A-11BD20430043}" destId="{9B7B7D33-AE3A-4D3F-8AAB-807A386DAEC0}" srcOrd="0" destOrd="0" presId="urn:microsoft.com/office/officeart/2008/layout/BubblePictureList"/>
    <dgm:cxn modelId="{8FCB01DE-FB6E-43C9-9445-2458F827FD7D}" type="presParOf" srcId="{0F35EADD-A5B9-44BA-BDF6-E5C31D7363EA}" destId="{99C246EB-FC14-4AB5-80BA-81DD9560D037}" srcOrd="19" destOrd="0" presId="urn:microsoft.com/office/officeart/2008/layout/BubblePictureList"/>
    <dgm:cxn modelId="{0400EB50-FF4B-4078-A9AF-2F0599AA3271}" type="presParOf" srcId="{0F35EADD-A5B9-44BA-BDF6-E5C31D7363EA}" destId="{60BB782F-9A2D-4AC5-B3DD-1471E96016D3}" srcOrd="20" destOrd="0" presId="urn:microsoft.com/office/officeart/2008/layout/BubblePictureList"/>
    <dgm:cxn modelId="{402EB3E7-246D-484E-84B3-14FE5563E7B5}" type="presParOf" srcId="{60BB782F-9A2D-4AC5-B3DD-1471E96016D3}" destId="{709C0012-A7C1-4E56-83D1-F56FBE190415}" srcOrd="0" destOrd="0" presId="urn:microsoft.com/office/officeart/2008/layout/BubblePictureList"/>
    <dgm:cxn modelId="{BCC233E4-9B6F-487D-BECA-0EBCE401CC97}" type="presParOf" srcId="{0F35EADD-A5B9-44BA-BDF6-E5C31D7363EA}" destId="{DCBD92CB-4A8E-4D5E-B463-F3CDB7A22BB9}" srcOrd="21" destOrd="0" presId="urn:microsoft.com/office/officeart/2008/layout/BubblePictureList"/>
    <dgm:cxn modelId="{7F2CACF2-7F8A-43B4-80EF-E3E8C1C786E0}" type="presParOf" srcId="{0F35EADD-A5B9-44BA-BDF6-E5C31D7363EA}" destId="{7D2CC4C7-C263-4C13-BE9E-A5EA962ECB9B}" srcOrd="22" destOrd="0" presId="urn:microsoft.com/office/officeart/2008/layout/BubblePictureList"/>
    <dgm:cxn modelId="{7A8E46DD-634F-4D1E-AD47-D91729338922}" type="presParOf" srcId="{7D2CC4C7-C263-4C13-BE9E-A5EA962ECB9B}" destId="{1DF17ED6-926C-4344-9FA0-52821B23C3D3}" srcOrd="0" destOrd="0" presId="urn:microsoft.com/office/officeart/2008/layout/BubblePictureList"/>
    <dgm:cxn modelId="{AACAA3C1-9170-4B82-849B-6CE292280AFF}" type="presParOf" srcId="{0F35EADD-A5B9-44BA-BDF6-E5C31D7363EA}" destId="{E233C986-A45D-46AE-9B03-33F8678C5772}" srcOrd="23" destOrd="0" presId="urn:microsoft.com/office/officeart/2008/layout/BubblePictureList"/>
    <dgm:cxn modelId="{A7EBB4DA-A982-4A55-885D-0C9A76E0A5ED}" type="presParOf" srcId="{0F35EADD-A5B9-44BA-BDF6-E5C31D7363EA}" destId="{65E2F021-D002-4B01-BB56-4CBB7019E405}" srcOrd="24" destOrd="0" presId="urn:microsoft.com/office/officeart/2008/layout/BubblePictureList"/>
    <dgm:cxn modelId="{0EFDB5CB-E42E-4957-A38D-F600A462FDFF}" type="presParOf" srcId="{65E2F021-D002-4B01-BB56-4CBB7019E405}" destId="{84913FC4-00F2-4831-8A55-5DE7A305F80F}" srcOrd="0" destOrd="0" presId="urn:microsoft.com/office/officeart/2008/layout/BubblePictureList"/>
    <dgm:cxn modelId="{9F0159F7-2E06-4BAC-B1B0-42A30C8D2011}" type="presParOf" srcId="{0F35EADD-A5B9-44BA-BDF6-E5C31D7363EA}" destId="{B1D53031-9AEB-470E-BBA7-4DE086B60AE6}" srcOrd="25" destOrd="0" presId="urn:microsoft.com/office/officeart/2008/layout/BubblePictureList"/>
    <dgm:cxn modelId="{AFC3779D-1639-4CC1-8F5B-3BED7CAC9DD0}" type="presParOf" srcId="{B1D53031-9AEB-470E-BBA7-4DE086B60AE6}" destId="{6C6B7D1F-EF10-4FA4-B8A4-67549B49AC25}" srcOrd="0" destOrd="0" presId="urn:microsoft.com/office/officeart/2008/layout/BubblePictureList"/>
    <dgm:cxn modelId="{4BBF01E3-D0D0-4FB1-AC57-9B43AE100796}" type="presParOf" srcId="{0F35EADD-A5B9-44BA-BDF6-E5C31D7363EA}" destId="{56DE682C-D662-4F3D-B09B-3EE222C76736}" srcOrd="26" destOrd="0" presId="urn:microsoft.com/office/officeart/2008/layout/BubblePictureList"/>
    <dgm:cxn modelId="{46CAA8F8-76FB-4B11-8AD0-698EE335BEC5}" type="presParOf" srcId="{0F35EADD-A5B9-44BA-BDF6-E5C31D7363EA}" destId="{481B7D31-B4D8-43B0-B3F4-A8E266EA16CA}" srcOrd="27" destOrd="0" presId="urn:microsoft.com/office/officeart/2008/layout/BubblePictureList"/>
    <dgm:cxn modelId="{AA46CDAA-B690-45DE-AE67-8C3CC42F0E4A}" type="presParOf" srcId="{481B7D31-B4D8-43B0-B3F4-A8E266EA16CA}" destId="{559C92E9-A631-4C7A-8015-3B09650EA9ED}" srcOrd="0" destOrd="0" presId="urn:microsoft.com/office/officeart/2008/layout/BubblePictureList"/>
    <dgm:cxn modelId="{6A927703-2AEE-4EA7-9415-C0C45CD83C44}" type="presParOf" srcId="{0F35EADD-A5B9-44BA-BDF6-E5C31D7363EA}" destId="{8A2F0B7C-538F-4D73-AABE-15C882FFC6A1}" srcOrd="28" destOrd="0" presId="urn:microsoft.com/office/officeart/2008/layout/BubblePictureList"/>
    <dgm:cxn modelId="{F75D6AB9-293C-47CF-A028-8080FCD66CF3}" type="presParOf" srcId="{8A2F0B7C-538F-4D73-AABE-15C882FFC6A1}" destId="{EF4E70AA-B29E-4E80-9034-B4E44CA00968}"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0D37EA-023A-4008-A675-712AE59C3AD6}" type="doc">
      <dgm:prSet loTypeId="urn:microsoft.com/office/officeart/2008/layout/VerticalCurvedList" loCatId="list" qsTypeId="urn:microsoft.com/office/officeart/2005/8/quickstyle/simple1" qsCatId="simple" csTypeId="urn:microsoft.com/office/officeart/2005/8/colors/accent4_3" csCatId="accent4" phldr="1"/>
      <dgm:spPr/>
      <dgm:t>
        <a:bodyPr/>
        <a:lstStyle/>
        <a:p>
          <a:endParaRPr lang="en-GB"/>
        </a:p>
      </dgm:t>
    </dgm:pt>
    <dgm:pt modelId="{A71B910C-86D7-4106-A2B9-CCBD224FFF43}">
      <dgm:prSet phldrT="[Text]"/>
      <dgm:spPr/>
      <dgm:t>
        <a:bodyPr/>
        <a:lstStyle/>
        <a:p>
          <a:r>
            <a:rPr lang="en-GB" dirty="0"/>
            <a:t>Applications to CFS for projects supporting mental health up 260%</a:t>
          </a:r>
        </a:p>
      </dgm:t>
    </dgm:pt>
    <dgm:pt modelId="{3F405000-9573-4C72-86A8-F09A125B8034}" type="parTrans" cxnId="{A7DBAC0F-2E70-40CF-A339-4BB10CB08C8A}">
      <dgm:prSet/>
      <dgm:spPr/>
      <dgm:t>
        <a:bodyPr/>
        <a:lstStyle/>
        <a:p>
          <a:endParaRPr lang="en-GB"/>
        </a:p>
      </dgm:t>
    </dgm:pt>
    <dgm:pt modelId="{B945ED57-37E8-436C-9001-F6F9BBC29D22}" type="sibTrans" cxnId="{A7DBAC0F-2E70-40CF-A339-4BB10CB08C8A}">
      <dgm:prSet/>
      <dgm:spPr/>
      <dgm:t>
        <a:bodyPr/>
        <a:lstStyle/>
        <a:p>
          <a:endParaRPr lang="en-GB"/>
        </a:p>
      </dgm:t>
    </dgm:pt>
    <dgm:pt modelId="{67C61611-F73F-44B1-8012-E1A3D4FD92BA}">
      <dgm:prSet phldrT="[Text]"/>
      <dgm:spPr/>
      <dgm:t>
        <a:bodyPr/>
        <a:lstStyle/>
        <a:p>
          <a:r>
            <a:rPr lang="en-GB" dirty="0"/>
            <a:t>Bereavement – increased incidence, lack of long-term holistic support for bereaved family</a:t>
          </a:r>
        </a:p>
      </dgm:t>
    </dgm:pt>
    <dgm:pt modelId="{E49CE076-635A-42E7-A191-92264AAD05F5}" type="parTrans" cxnId="{848F6BA0-0FC0-4F85-85AA-C4A7169941A1}">
      <dgm:prSet/>
      <dgm:spPr/>
      <dgm:t>
        <a:bodyPr/>
        <a:lstStyle/>
        <a:p>
          <a:endParaRPr lang="en-GB"/>
        </a:p>
      </dgm:t>
    </dgm:pt>
    <dgm:pt modelId="{880F7E62-6FDD-4219-96A4-B1EECEAD1857}" type="sibTrans" cxnId="{848F6BA0-0FC0-4F85-85AA-C4A7169941A1}">
      <dgm:prSet/>
      <dgm:spPr/>
      <dgm:t>
        <a:bodyPr/>
        <a:lstStyle/>
        <a:p>
          <a:endParaRPr lang="en-GB"/>
        </a:p>
      </dgm:t>
    </dgm:pt>
    <dgm:pt modelId="{6A423577-4AAF-489B-B764-CA7E6C5F2A64}">
      <dgm:prSet phldrT="[Text]"/>
      <dgm:spPr/>
      <dgm:t>
        <a:bodyPr/>
        <a:lstStyle/>
        <a:p>
          <a:r>
            <a:rPr lang="en-GB" dirty="0"/>
            <a:t>Lack of support for families with a child with significant MH challenges, 2 year wait for CAMHs, no holistic long-term support</a:t>
          </a:r>
        </a:p>
      </dgm:t>
    </dgm:pt>
    <dgm:pt modelId="{9FA0319D-E347-470F-A0E5-2A6D978C815B}" type="parTrans" cxnId="{B726A04D-3EB0-4945-8DA6-279EC6F9918C}">
      <dgm:prSet/>
      <dgm:spPr/>
      <dgm:t>
        <a:bodyPr/>
        <a:lstStyle/>
        <a:p>
          <a:endParaRPr lang="en-GB"/>
        </a:p>
      </dgm:t>
    </dgm:pt>
    <dgm:pt modelId="{EB797AB1-CDD5-429B-BD07-0187D71A29D9}" type="sibTrans" cxnId="{B726A04D-3EB0-4945-8DA6-279EC6F9918C}">
      <dgm:prSet/>
      <dgm:spPr/>
      <dgm:t>
        <a:bodyPr/>
        <a:lstStyle/>
        <a:p>
          <a:endParaRPr lang="en-GB"/>
        </a:p>
      </dgm:t>
    </dgm:pt>
    <dgm:pt modelId="{0209E3D2-8582-4E3B-8C33-0AD2D24968D4}">
      <dgm:prSet/>
      <dgm:spPr/>
      <dgm:t>
        <a:bodyPr/>
        <a:lstStyle/>
        <a:p>
          <a:r>
            <a:rPr lang="en-GB" dirty="0"/>
            <a:t>   Significant increase in the demand for counselling and family support across the county post-Covid; struggle to recruit qualified counsellors</a:t>
          </a:r>
        </a:p>
      </dgm:t>
    </dgm:pt>
    <dgm:pt modelId="{D39840FA-AAB1-4082-9791-F720B0E47C19}" type="parTrans" cxnId="{6165EC40-2088-46DB-8768-B99D3A7F431D}">
      <dgm:prSet/>
      <dgm:spPr/>
      <dgm:t>
        <a:bodyPr/>
        <a:lstStyle/>
        <a:p>
          <a:endParaRPr lang="en-GB"/>
        </a:p>
      </dgm:t>
    </dgm:pt>
    <dgm:pt modelId="{7C25EE6F-ECDF-4676-B952-4A530DD13622}" type="sibTrans" cxnId="{6165EC40-2088-46DB-8768-B99D3A7F431D}">
      <dgm:prSet/>
      <dgm:spPr/>
      <dgm:t>
        <a:bodyPr/>
        <a:lstStyle/>
        <a:p>
          <a:endParaRPr lang="en-GB"/>
        </a:p>
      </dgm:t>
    </dgm:pt>
    <dgm:pt modelId="{65F2BEC6-0CEC-427F-8994-4905F941BEF9}">
      <dgm:prSet/>
      <dgm:spPr/>
      <dgm:t>
        <a:bodyPr/>
        <a:lstStyle/>
        <a:p>
          <a:r>
            <a:rPr lang="en-GB" dirty="0"/>
            <a:t>Historic lack of MH support for primary age children – no charities working in this space because no funding in this space – self-harming and eating disorders dramatically increase in this age-range during lockdown</a:t>
          </a:r>
        </a:p>
      </dgm:t>
    </dgm:pt>
    <dgm:pt modelId="{D73E411D-C8C7-4758-99CE-DE1FD7427655}" type="parTrans" cxnId="{C0B088E0-CF48-45E5-8F91-D4FB5B3D1B90}">
      <dgm:prSet/>
      <dgm:spPr/>
      <dgm:t>
        <a:bodyPr/>
        <a:lstStyle/>
        <a:p>
          <a:endParaRPr lang="en-GB"/>
        </a:p>
      </dgm:t>
    </dgm:pt>
    <dgm:pt modelId="{F1D5DB97-4448-4DA6-AD14-9BF7DB321D67}" type="sibTrans" cxnId="{C0B088E0-CF48-45E5-8F91-D4FB5B3D1B90}">
      <dgm:prSet/>
      <dgm:spPr/>
      <dgm:t>
        <a:bodyPr/>
        <a:lstStyle/>
        <a:p>
          <a:endParaRPr lang="en-GB"/>
        </a:p>
      </dgm:t>
    </dgm:pt>
    <dgm:pt modelId="{9F9765AB-9F1E-459F-8AAB-D557C910B9C8}">
      <dgm:prSet/>
      <dgm:spPr/>
      <dgm:t>
        <a:bodyPr/>
        <a:lstStyle/>
        <a:p>
          <a:r>
            <a:rPr lang="en-GB" dirty="0"/>
            <a:t>47% increase in hospital admissions of under 16s due to eating disorders in the last 12 </a:t>
          </a:r>
          <a:r>
            <a:rPr lang="en-GB" dirty="0" err="1"/>
            <a:t>mnths</a:t>
          </a:r>
          <a:endParaRPr lang="en-GB" dirty="0"/>
        </a:p>
      </dgm:t>
    </dgm:pt>
    <dgm:pt modelId="{3761E0C8-8B3D-4060-9E89-3EE66F5FCC36}" type="parTrans" cxnId="{BED5CD8E-0AF7-4C28-9951-3CA2B70BF1F2}">
      <dgm:prSet/>
      <dgm:spPr/>
      <dgm:t>
        <a:bodyPr/>
        <a:lstStyle/>
        <a:p>
          <a:endParaRPr lang="en-GB"/>
        </a:p>
      </dgm:t>
    </dgm:pt>
    <dgm:pt modelId="{EA596208-8BFD-41CC-9933-EA0632C4C1A2}" type="sibTrans" cxnId="{BED5CD8E-0AF7-4C28-9951-3CA2B70BF1F2}">
      <dgm:prSet/>
      <dgm:spPr/>
      <dgm:t>
        <a:bodyPr/>
        <a:lstStyle/>
        <a:p>
          <a:endParaRPr lang="en-GB"/>
        </a:p>
      </dgm:t>
    </dgm:pt>
    <dgm:pt modelId="{D372FC5D-7374-447F-8680-99D7865CEE84}" type="pres">
      <dgm:prSet presAssocID="{F80D37EA-023A-4008-A675-712AE59C3AD6}" presName="Name0" presStyleCnt="0">
        <dgm:presLayoutVars>
          <dgm:chMax val="7"/>
          <dgm:chPref val="7"/>
          <dgm:dir/>
        </dgm:presLayoutVars>
      </dgm:prSet>
      <dgm:spPr/>
    </dgm:pt>
    <dgm:pt modelId="{1E32CE19-B608-46EA-9873-6E77DD20621E}" type="pres">
      <dgm:prSet presAssocID="{F80D37EA-023A-4008-A675-712AE59C3AD6}" presName="Name1" presStyleCnt="0"/>
      <dgm:spPr/>
    </dgm:pt>
    <dgm:pt modelId="{EBB98ECB-D0A2-432D-8961-883853406785}" type="pres">
      <dgm:prSet presAssocID="{F80D37EA-023A-4008-A675-712AE59C3AD6}" presName="cycle" presStyleCnt="0"/>
      <dgm:spPr/>
    </dgm:pt>
    <dgm:pt modelId="{4E12BEEB-CD34-491A-A4C7-911624B7D727}" type="pres">
      <dgm:prSet presAssocID="{F80D37EA-023A-4008-A675-712AE59C3AD6}" presName="srcNode" presStyleLbl="node1" presStyleIdx="0" presStyleCnt="6"/>
      <dgm:spPr/>
    </dgm:pt>
    <dgm:pt modelId="{2D37D3C4-F56D-4BFE-B8F7-A9E21E7FADF9}" type="pres">
      <dgm:prSet presAssocID="{F80D37EA-023A-4008-A675-712AE59C3AD6}" presName="conn" presStyleLbl="parChTrans1D2" presStyleIdx="0" presStyleCnt="1"/>
      <dgm:spPr/>
    </dgm:pt>
    <dgm:pt modelId="{8B996229-8C89-434B-915D-99B8B0373F18}" type="pres">
      <dgm:prSet presAssocID="{F80D37EA-023A-4008-A675-712AE59C3AD6}" presName="extraNode" presStyleLbl="node1" presStyleIdx="0" presStyleCnt="6"/>
      <dgm:spPr/>
    </dgm:pt>
    <dgm:pt modelId="{4D496EA2-11B0-44AE-B28F-973786636851}" type="pres">
      <dgm:prSet presAssocID="{F80D37EA-023A-4008-A675-712AE59C3AD6}" presName="dstNode" presStyleLbl="node1" presStyleIdx="0" presStyleCnt="6"/>
      <dgm:spPr/>
    </dgm:pt>
    <dgm:pt modelId="{82F1E962-B837-4F63-96C6-4A2E42ED9FBF}" type="pres">
      <dgm:prSet presAssocID="{A71B910C-86D7-4106-A2B9-CCBD224FFF43}" presName="text_1" presStyleLbl="node1" presStyleIdx="0" presStyleCnt="6">
        <dgm:presLayoutVars>
          <dgm:bulletEnabled val="1"/>
        </dgm:presLayoutVars>
      </dgm:prSet>
      <dgm:spPr/>
    </dgm:pt>
    <dgm:pt modelId="{2200A90E-D3C0-4CF1-B493-16C3F5FA5C46}" type="pres">
      <dgm:prSet presAssocID="{A71B910C-86D7-4106-A2B9-CCBD224FFF43}" presName="accent_1" presStyleCnt="0"/>
      <dgm:spPr/>
    </dgm:pt>
    <dgm:pt modelId="{08D8B6A1-5320-4214-A7AB-13954D8C4529}" type="pres">
      <dgm:prSet presAssocID="{A71B910C-86D7-4106-A2B9-CCBD224FFF43}" presName="accentRepeatNode" presStyleLbl="solidFgAcc1" presStyleIdx="0" presStyleCnt="6"/>
      <dgm:spPr/>
    </dgm:pt>
    <dgm:pt modelId="{62EEFDBF-F239-4A9E-A9F3-69ADB031323B}" type="pres">
      <dgm:prSet presAssocID="{9F9765AB-9F1E-459F-8AAB-D557C910B9C8}" presName="text_2" presStyleLbl="node1" presStyleIdx="1" presStyleCnt="6">
        <dgm:presLayoutVars>
          <dgm:bulletEnabled val="1"/>
        </dgm:presLayoutVars>
      </dgm:prSet>
      <dgm:spPr/>
    </dgm:pt>
    <dgm:pt modelId="{0A522AA4-FA26-4E62-9E79-C6DAEE72C3CF}" type="pres">
      <dgm:prSet presAssocID="{9F9765AB-9F1E-459F-8AAB-D557C910B9C8}" presName="accent_2" presStyleCnt="0"/>
      <dgm:spPr/>
    </dgm:pt>
    <dgm:pt modelId="{324BEECE-8763-4EF4-994E-5EF5B0FEB50C}" type="pres">
      <dgm:prSet presAssocID="{9F9765AB-9F1E-459F-8AAB-D557C910B9C8}" presName="accentRepeatNode" presStyleLbl="solidFgAcc1" presStyleIdx="1" presStyleCnt="6"/>
      <dgm:spPr/>
    </dgm:pt>
    <dgm:pt modelId="{5CD7CAFF-3AD9-4B7A-98E2-71083FD59412}" type="pres">
      <dgm:prSet presAssocID="{67C61611-F73F-44B1-8012-E1A3D4FD92BA}" presName="text_3" presStyleLbl="node1" presStyleIdx="2" presStyleCnt="6">
        <dgm:presLayoutVars>
          <dgm:bulletEnabled val="1"/>
        </dgm:presLayoutVars>
      </dgm:prSet>
      <dgm:spPr/>
    </dgm:pt>
    <dgm:pt modelId="{7FE9B1C3-CE28-48C2-9F2F-69CD9BB411F0}" type="pres">
      <dgm:prSet presAssocID="{67C61611-F73F-44B1-8012-E1A3D4FD92BA}" presName="accent_3" presStyleCnt="0"/>
      <dgm:spPr/>
    </dgm:pt>
    <dgm:pt modelId="{5A0BE6DF-527E-40DA-93BB-A7FD526C4861}" type="pres">
      <dgm:prSet presAssocID="{67C61611-F73F-44B1-8012-E1A3D4FD92BA}" presName="accentRepeatNode" presStyleLbl="solidFgAcc1" presStyleIdx="2" presStyleCnt="6"/>
      <dgm:spPr/>
    </dgm:pt>
    <dgm:pt modelId="{FD00F890-0D86-4466-A17D-26633EE67707}" type="pres">
      <dgm:prSet presAssocID="{6A423577-4AAF-489B-B764-CA7E6C5F2A64}" presName="text_4" presStyleLbl="node1" presStyleIdx="3" presStyleCnt="6">
        <dgm:presLayoutVars>
          <dgm:bulletEnabled val="1"/>
        </dgm:presLayoutVars>
      </dgm:prSet>
      <dgm:spPr/>
    </dgm:pt>
    <dgm:pt modelId="{2AA1B3CA-5A8B-4DDA-B0D1-7A4149DE9BDE}" type="pres">
      <dgm:prSet presAssocID="{6A423577-4AAF-489B-B764-CA7E6C5F2A64}" presName="accent_4" presStyleCnt="0"/>
      <dgm:spPr/>
    </dgm:pt>
    <dgm:pt modelId="{9348370D-2B0C-4530-9AB1-DB6F17DBC84B}" type="pres">
      <dgm:prSet presAssocID="{6A423577-4AAF-489B-B764-CA7E6C5F2A64}" presName="accentRepeatNode" presStyleLbl="solidFgAcc1" presStyleIdx="3" presStyleCnt="6"/>
      <dgm:spPr/>
    </dgm:pt>
    <dgm:pt modelId="{0EBB424A-C60E-49D8-9822-D52E542DF56A}" type="pres">
      <dgm:prSet presAssocID="{0209E3D2-8582-4E3B-8C33-0AD2D24968D4}" presName="text_5" presStyleLbl="node1" presStyleIdx="4" presStyleCnt="6">
        <dgm:presLayoutVars>
          <dgm:bulletEnabled val="1"/>
        </dgm:presLayoutVars>
      </dgm:prSet>
      <dgm:spPr/>
    </dgm:pt>
    <dgm:pt modelId="{9B3BA366-F2AA-49BD-9DD5-479F1C99E3A0}" type="pres">
      <dgm:prSet presAssocID="{0209E3D2-8582-4E3B-8C33-0AD2D24968D4}" presName="accent_5" presStyleCnt="0"/>
      <dgm:spPr/>
    </dgm:pt>
    <dgm:pt modelId="{447982B3-4BD2-4AC2-97E6-6FD40924A6EA}" type="pres">
      <dgm:prSet presAssocID="{0209E3D2-8582-4E3B-8C33-0AD2D24968D4}" presName="accentRepeatNode" presStyleLbl="solidFgAcc1" presStyleIdx="4" presStyleCnt="6"/>
      <dgm:spPr/>
    </dgm:pt>
    <dgm:pt modelId="{86D38CB4-2530-49B5-BDF2-86B41C192E3F}" type="pres">
      <dgm:prSet presAssocID="{65F2BEC6-0CEC-427F-8994-4905F941BEF9}" presName="text_6" presStyleLbl="node1" presStyleIdx="5" presStyleCnt="6">
        <dgm:presLayoutVars>
          <dgm:bulletEnabled val="1"/>
        </dgm:presLayoutVars>
      </dgm:prSet>
      <dgm:spPr/>
    </dgm:pt>
    <dgm:pt modelId="{29250739-055F-4A9E-A709-1408C24BE70E}" type="pres">
      <dgm:prSet presAssocID="{65F2BEC6-0CEC-427F-8994-4905F941BEF9}" presName="accent_6" presStyleCnt="0"/>
      <dgm:spPr/>
    </dgm:pt>
    <dgm:pt modelId="{C6897C6A-8B20-4385-9FF8-03EED10ABDA5}" type="pres">
      <dgm:prSet presAssocID="{65F2BEC6-0CEC-427F-8994-4905F941BEF9}" presName="accentRepeatNode" presStyleLbl="solidFgAcc1" presStyleIdx="5" presStyleCnt="6"/>
      <dgm:spPr/>
    </dgm:pt>
  </dgm:ptLst>
  <dgm:cxnLst>
    <dgm:cxn modelId="{52479705-37F3-460B-8EBB-9F662241DB42}" type="presOf" srcId="{67C61611-F73F-44B1-8012-E1A3D4FD92BA}" destId="{5CD7CAFF-3AD9-4B7A-98E2-71083FD59412}" srcOrd="0" destOrd="0" presId="urn:microsoft.com/office/officeart/2008/layout/VerticalCurvedList"/>
    <dgm:cxn modelId="{A7DBAC0F-2E70-40CF-A339-4BB10CB08C8A}" srcId="{F80D37EA-023A-4008-A675-712AE59C3AD6}" destId="{A71B910C-86D7-4106-A2B9-CCBD224FFF43}" srcOrd="0" destOrd="0" parTransId="{3F405000-9573-4C72-86A8-F09A125B8034}" sibTransId="{B945ED57-37E8-436C-9001-F6F9BBC29D22}"/>
    <dgm:cxn modelId="{600B4F2E-E4C5-47F3-85D5-D3D54D27A17B}" type="presOf" srcId="{9F9765AB-9F1E-459F-8AAB-D557C910B9C8}" destId="{62EEFDBF-F239-4A9E-A9F3-69ADB031323B}" srcOrd="0" destOrd="0" presId="urn:microsoft.com/office/officeart/2008/layout/VerticalCurvedList"/>
    <dgm:cxn modelId="{6165EC40-2088-46DB-8768-B99D3A7F431D}" srcId="{F80D37EA-023A-4008-A675-712AE59C3AD6}" destId="{0209E3D2-8582-4E3B-8C33-0AD2D24968D4}" srcOrd="4" destOrd="0" parTransId="{D39840FA-AAB1-4082-9791-F720B0E47C19}" sibTransId="{7C25EE6F-ECDF-4676-B952-4A530DD13622}"/>
    <dgm:cxn modelId="{79655447-F7A0-4E09-B4AD-54D7D63DF277}" type="presOf" srcId="{65F2BEC6-0CEC-427F-8994-4905F941BEF9}" destId="{86D38CB4-2530-49B5-BDF2-86B41C192E3F}" srcOrd="0" destOrd="0" presId="urn:microsoft.com/office/officeart/2008/layout/VerticalCurvedList"/>
    <dgm:cxn modelId="{B726A04D-3EB0-4945-8DA6-279EC6F9918C}" srcId="{F80D37EA-023A-4008-A675-712AE59C3AD6}" destId="{6A423577-4AAF-489B-B764-CA7E6C5F2A64}" srcOrd="3" destOrd="0" parTransId="{9FA0319D-E347-470F-A0E5-2A6D978C815B}" sibTransId="{EB797AB1-CDD5-429B-BD07-0187D71A29D9}"/>
    <dgm:cxn modelId="{651C5569-7C48-44FE-B33F-D94EA8F09655}" type="presOf" srcId="{F80D37EA-023A-4008-A675-712AE59C3AD6}" destId="{D372FC5D-7374-447F-8680-99D7865CEE84}" srcOrd="0" destOrd="0" presId="urn:microsoft.com/office/officeart/2008/layout/VerticalCurvedList"/>
    <dgm:cxn modelId="{BED5CD8E-0AF7-4C28-9951-3CA2B70BF1F2}" srcId="{F80D37EA-023A-4008-A675-712AE59C3AD6}" destId="{9F9765AB-9F1E-459F-8AAB-D557C910B9C8}" srcOrd="1" destOrd="0" parTransId="{3761E0C8-8B3D-4060-9E89-3EE66F5FCC36}" sibTransId="{EA596208-8BFD-41CC-9933-EA0632C4C1A2}"/>
    <dgm:cxn modelId="{848F6BA0-0FC0-4F85-85AA-C4A7169941A1}" srcId="{F80D37EA-023A-4008-A675-712AE59C3AD6}" destId="{67C61611-F73F-44B1-8012-E1A3D4FD92BA}" srcOrd="2" destOrd="0" parTransId="{E49CE076-635A-42E7-A191-92264AAD05F5}" sibTransId="{880F7E62-6FDD-4219-96A4-B1EECEAD1857}"/>
    <dgm:cxn modelId="{39D795B4-6E4A-4F52-B738-B6BAA7C4BBE5}" type="presOf" srcId="{6A423577-4AAF-489B-B764-CA7E6C5F2A64}" destId="{FD00F890-0D86-4466-A17D-26633EE67707}" srcOrd="0" destOrd="0" presId="urn:microsoft.com/office/officeart/2008/layout/VerticalCurvedList"/>
    <dgm:cxn modelId="{59B199B4-E885-496F-A9C2-2931AF56F220}" type="presOf" srcId="{B945ED57-37E8-436C-9001-F6F9BBC29D22}" destId="{2D37D3C4-F56D-4BFE-B8F7-A9E21E7FADF9}" srcOrd="0" destOrd="0" presId="urn:microsoft.com/office/officeart/2008/layout/VerticalCurvedList"/>
    <dgm:cxn modelId="{C0B088E0-CF48-45E5-8F91-D4FB5B3D1B90}" srcId="{F80D37EA-023A-4008-A675-712AE59C3AD6}" destId="{65F2BEC6-0CEC-427F-8994-4905F941BEF9}" srcOrd="5" destOrd="0" parTransId="{D73E411D-C8C7-4758-99CE-DE1FD7427655}" sibTransId="{F1D5DB97-4448-4DA6-AD14-9BF7DB321D67}"/>
    <dgm:cxn modelId="{E75C3AEB-51DB-421D-B0E2-B39572AAAD8D}" type="presOf" srcId="{A71B910C-86D7-4106-A2B9-CCBD224FFF43}" destId="{82F1E962-B837-4F63-96C6-4A2E42ED9FBF}" srcOrd="0" destOrd="0" presId="urn:microsoft.com/office/officeart/2008/layout/VerticalCurvedList"/>
    <dgm:cxn modelId="{592A85F7-16FE-4C23-A29B-A8AC257E546B}" type="presOf" srcId="{0209E3D2-8582-4E3B-8C33-0AD2D24968D4}" destId="{0EBB424A-C60E-49D8-9822-D52E542DF56A}" srcOrd="0" destOrd="0" presId="urn:microsoft.com/office/officeart/2008/layout/VerticalCurvedList"/>
    <dgm:cxn modelId="{0DB31CB4-B25F-465C-B8AA-3BE722754B4C}" type="presParOf" srcId="{D372FC5D-7374-447F-8680-99D7865CEE84}" destId="{1E32CE19-B608-46EA-9873-6E77DD20621E}" srcOrd="0" destOrd="0" presId="urn:microsoft.com/office/officeart/2008/layout/VerticalCurvedList"/>
    <dgm:cxn modelId="{63903E3A-F367-486C-9DE1-C762B4D5CB52}" type="presParOf" srcId="{1E32CE19-B608-46EA-9873-6E77DD20621E}" destId="{EBB98ECB-D0A2-432D-8961-883853406785}" srcOrd="0" destOrd="0" presId="urn:microsoft.com/office/officeart/2008/layout/VerticalCurvedList"/>
    <dgm:cxn modelId="{1CD115D4-D78A-4109-957E-83FA2F43B78F}" type="presParOf" srcId="{EBB98ECB-D0A2-432D-8961-883853406785}" destId="{4E12BEEB-CD34-491A-A4C7-911624B7D727}" srcOrd="0" destOrd="0" presId="urn:microsoft.com/office/officeart/2008/layout/VerticalCurvedList"/>
    <dgm:cxn modelId="{5B064177-5860-4659-9FE7-483951C23C6E}" type="presParOf" srcId="{EBB98ECB-D0A2-432D-8961-883853406785}" destId="{2D37D3C4-F56D-4BFE-B8F7-A9E21E7FADF9}" srcOrd="1" destOrd="0" presId="urn:microsoft.com/office/officeart/2008/layout/VerticalCurvedList"/>
    <dgm:cxn modelId="{6A0DEFD5-585F-42C0-93B0-52CC41AF8B10}" type="presParOf" srcId="{EBB98ECB-D0A2-432D-8961-883853406785}" destId="{8B996229-8C89-434B-915D-99B8B0373F18}" srcOrd="2" destOrd="0" presId="urn:microsoft.com/office/officeart/2008/layout/VerticalCurvedList"/>
    <dgm:cxn modelId="{477575F8-4A0E-41FE-816D-AF5005559871}" type="presParOf" srcId="{EBB98ECB-D0A2-432D-8961-883853406785}" destId="{4D496EA2-11B0-44AE-B28F-973786636851}" srcOrd="3" destOrd="0" presId="urn:microsoft.com/office/officeart/2008/layout/VerticalCurvedList"/>
    <dgm:cxn modelId="{C6730823-149F-4D06-84A5-66CA90D543EF}" type="presParOf" srcId="{1E32CE19-B608-46EA-9873-6E77DD20621E}" destId="{82F1E962-B837-4F63-96C6-4A2E42ED9FBF}" srcOrd="1" destOrd="0" presId="urn:microsoft.com/office/officeart/2008/layout/VerticalCurvedList"/>
    <dgm:cxn modelId="{23C3188A-1A41-44E6-8E79-7F87874CC6B0}" type="presParOf" srcId="{1E32CE19-B608-46EA-9873-6E77DD20621E}" destId="{2200A90E-D3C0-4CF1-B493-16C3F5FA5C46}" srcOrd="2" destOrd="0" presId="urn:microsoft.com/office/officeart/2008/layout/VerticalCurvedList"/>
    <dgm:cxn modelId="{FB8B3C90-C200-47C6-8E98-BBD44C63E708}" type="presParOf" srcId="{2200A90E-D3C0-4CF1-B493-16C3F5FA5C46}" destId="{08D8B6A1-5320-4214-A7AB-13954D8C4529}" srcOrd="0" destOrd="0" presId="urn:microsoft.com/office/officeart/2008/layout/VerticalCurvedList"/>
    <dgm:cxn modelId="{9E4C2477-B69C-4CE1-92E5-181F006AAF32}" type="presParOf" srcId="{1E32CE19-B608-46EA-9873-6E77DD20621E}" destId="{62EEFDBF-F239-4A9E-A9F3-69ADB031323B}" srcOrd="3" destOrd="0" presId="urn:microsoft.com/office/officeart/2008/layout/VerticalCurvedList"/>
    <dgm:cxn modelId="{A22C5DFE-6DE9-405A-A4B1-1CD38F4EEDD3}" type="presParOf" srcId="{1E32CE19-B608-46EA-9873-6E77DD20621E}" destId="{0A522AA4-FA26-4E62-9E79-C6DAEE72C3CF}" srcOrd="4" destOrd="0" presId="urn:microsoft.com/office/officeart/2008/layout/VerticalCurvedList"/>
    <dgm:cxn modelId="{27809964-78A4-49D8-8203-5A2AEF3D29F5}" type="presParOf" srcId="{0A522AA4-FA26-4E62-9E79-C6DAEE72C3CF}" destId="{324BEECE-8763-4EF4-994E-5EF5B0FEB50C}" srcOrd="0" destOrd="0" presId="urn:microsoft.com/office/officeart/2008/layout/VerticalCurvedList"/>
    <dgm:cxn modelId="{B15CE86F-91B8-47E1-9C7E-2F2F76DA4AA8}" type="presParOf" srcId="{1E32CE19-B608-46EA-9873-6E77DD20621E}" destId="{5CD7CAFF-3AD9-4B7A-98E2-71083FD59412}" srcOrd="5" destOrd="0" presId="urn:microsoft.com/office/officeart/2008/layout/VerticalCurvedList"/>
    <dgm:cxn modelId="{3AC59560-A68D-4223-BD32-5B89FBE7ABF7}" type="presParOf" srcId="{1E32CE19-B608-46EA-9873-6E77DD20621E}" destId="{7FE9B1C3-CE28-48C2-9F2F-69CD9BB411F0}" srcOrd="6" destOrd="0" presId="urn:microsoft.com/office/officeart/2008/layout/VerticalCurvedList"/>
    <dgm:cxn modelId="{200A4F06-2271-4359-B6F6-E64F15C8B757}" type="presParOf" srcId="{7FE9B1C3-CE28-48C2-9F2F-69CD9BB411F0}" destId="{5A0BE6DF-527E-40DA-93BB-A7FD526C4861}" srcOrd="0" destOrd="0" presId="urn:microsoft.com/office/officeart/2008/layout/VerticalCurvedList"/>
    <dgm:cxn modelId="{BD4C853B-7E34-4530-9A93-C9DCB97388FD}" type="presParOf" srcId="{1E32CE19-B608-46EA-9873-6E77DD20621E}" destId="{FD00F890-0D86-4466-A17D-26633EE67707}" srcOrd="7" destOrd="0" presId="urn:microsoft.com/office/officeart/2008/layout/VerticalCurvedList"/>
    <dgm:cxn modelId="{C38E5F45-CFE5-4EA2-A557-80405C3543C9}" type="presParOf" srcId="{1E32CE19-B608-46EA-9873-6E77DD20621E}" destId="{2AA1B3CA-5A8B-4DDA-B0D1-7A4149DE9BDE}" srcOrd="8" destOrd="0" presId="urn:microsoft.com/office/officeart/2008/layout/VerticalCurvedList"/>
    <dgm:cxn modelId="{B97505F2-6265-43BE-8211-5C8C792B89C5}" type="presParOf" srcId="{2AA1B3CA-5A8B-4DDA-B0D1-7A4149DE9BDE}" destId="{9348370D-2B0C-4530-9AB1-DB6F17DBC84B}" srcOrd="0" destOrd="0" presId="urn:microsoft.com/office/officeart/2008/layout/VerticalCurvedList"/>
    <dgm:cxn modelId="{64C573E4-36A5-4A12-8236-E66268B58BEA}" type="presParOf" srcId="{1E32CE19-B608-46EA-9873-6E77DD20621E}" destId="{0EBB424A-C60E-49D8-9822-D52E542DF56A}" srcOrd="9" destOrd="0" presId="urn:microsoft.com/office/officeart/2008/layout/VerticalCurvedList"/>
    <dgm:cxn modelId="{4636F3B7-8B1B-4387-AA76-10C239832E63}" type="presParOf" srcId="{1E32CE19-B608-46EA-9873-6E77DD20621E}" destId="{9B3BA366-F2AA-49BD-9DD5-479F1C99E3A0}" srcOrd="10" destOrd="0" presId="urn:microsoft.com/office/officeart/2008/layout/VerticalCurvedList"/>
    <dgm:cxn modelId="{49166D7E-BB2D-450B-8138-541D050809FF}" type="presParOf" srcId="{9B3BA366-F2AA-49BD-9DD5-479F1C99E3A0}" destId="{447982B3-4BD2-4AC2-97E6-6FD40924A6EA}" srcOrd="0" destOrd="0" presId="urn:microsoft.com/office/officeart/2008/layout/VerticalCurvedList"/>
    <dgm:cxn modelId="{C39A524C-8F62-48A7-B02B-A44FA0030979}" type="presParOf" srcId="{1E32CE19-B608-46EA-9873-6E77DD20621E}" destId="{86D38CB4-2530-49B5-BDF2-86B41C192E3F}" srcOrd="11" destOrd="0" presId="urn:microsoft.com/office/officeart/2008/layout/VerticalCurvedList"/>
    <dgm:cxn modelId="{69C32EA4-8DD9-45FF-A4EF-0B72CB6205DD}" type="presParOf" srcId="{1E32CE19-B608-46EA-9873-6E77DD20621E}" destId="{29250739-055F-4A9E-A709-1408C24BE70E}" srcOrd="12" destOrd="0" presId="urn:microsoft.com/office/officeart/2008/layout/VerticalCurvedList"/>
    <dgm:cxn modelId="{A98B0D75-71E4-4F18-A6C8-3EFD2F6E21AB}" type="presParOf" srcId="{29250739-055F-4A9E-A709-1408C24BE70E}" destId="{C6897C6A-8B20-4385-9FF8-03EED10ABDA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6B3806-A260-403D-83F0-F39793355588}" type="doc">
      <dgm:prSet loTypeId="urn:microsoft.com/office/officeart/2009/3/layout/RandomtoResultProcess" loCatId="process" qsTypeId="urn:microsoft.com/office/officeart/2005/8/quickstyle/simple1" qsCatId="simple" csTypeId="urn:microsoft.com/office/officeart/2005/8/colors/accent4_5" csCatId="accent4" phldr="1"/>
      <dgm:spPr/>
      <dgm:t>
        <a:bodyPr/>
        <a:lstStyle/>
        <a:p>
          <a:endParaRPr lang="en-GB"/>
        </a:p>
      </dgm:t>
    </dgm:pt>
    <dgm:pt modelId="{551C2365-972C-4A0E-A93C-A9634949E7BB}">
      <dgm:prSet phldrT="[Text]" custT="1"/>
      <dgm:spPr/>
      <dgm:t>
        <a:bodyPr/>
        <a:lstStyle/>
        <a:p>
          <a:r>
            <a:rPr lang="en-GB" sz="1200" dirty="0"/>
            <a:t>We support many  brilliant small community organisations working with young people. </a:t>
          </a:r>
        </a:p>
        <a:p>
          <a:r>
            <a:rPr lang="en-GB" sz="1200" dirty="0"/>
            <a:t>We have 4 different funds giving grants to projects for Mental Health support.</a:t>
          </a:r>
        </a:p>
        <a:p>
          <a:r>
            <a:rPr lang="en-GB" sz="1200" dirty="0"/>
            <a:t>We struggle to get applications in because all funding is short-term.</a:t>
          </a:r>
        </a:p>
      </dgm:t>
    </dgm:pt>
    <dgm:pt modelId="{D9ABCC42-95BF-4E0C-BE5D-667ECA3E6AB9}" type="parTrans" cxnId="{CDB215F4-C4F1-421C-A23C-ADC6782DD129}">
      <dgm:prSet/>
      <dgm:spPr/>
      <dgm:t>
        <a:bodyPr/>
        <a:lstStyle/>
        <a:p>
          <a:endParaRPr lang="en-GB"/>
        </a:p>
      </dgm:t>
    </dgm:pt>
    <dgm:pt modelId="{FA6A16B9-A24A-472D-98B0-8A237777B9A3}" type="sibTrans" cxnId="{CDB215F4-C4F1-421C-A23C-ADC6782DD129}">
      <dgm:prSet/>
      <dgm:spPr/>
      <dgm:t>
        <a:bodyPr/>
        <a:lstStyle/>
        <a:p>
          <a:endParaRPr lang="en-GB"/>
        </a:p>
      </dgm:t>
    </dgm:pt>
    <dgm:pt modelId="{EE57DE3E-6865-433A-82D8-CD7A90237D8D}">
      <dgm:prSet phldrT="[Text]"/>
      <dgm:spPr/>
      <dgm:t>
        <a:bodyPr/>
        <a:lstStyle/>
        <a:p>
          <a:r>
            <a:rPr lang="en-GB" dirty="0"/>
            <a:t>To date</a:t>
          </a:r>
        </a:p>
      </dgm:t>
    </dgm:pt>
    <dgm:pt modelId="{5021A2FC-256C-4802-8C72-261EE54755CD}" type="parTrans" cxnId="{2118DBD8-9323-43F1-9103-CE1009ED0B9E}">
      <dgm:prSet/>
      <dgm:spPr/>
      <dgm:t>
        <a:bodyPr/>
        <a:lstStyle/>
        <a:p>
          <a:endParaRPr lang="en-GB"/>
        </a:p>
      </dgm:t>
    </dgm:pt>
    <dgm:pt modelId="{509570A2-C91F-4BB3-A8B7-871C720FEFA3}" type="sibTrans" cxnId="{2118DBD8-9323-43F1-9103-CE1009ED0B9E}">
      <dgm:prSet/>
      <dgm:spPr/>
      <dgm:t>
        <a:bodyPr/>
        <a:lstStyle/>
        <a:p>
          <a:endParaRPr lang="en-GB"/>
        </a:p>
      </dgm:t>
    </dgm:pt>
    <dgm:pt modelId="{F2E6DEF8-3CBA-4C23-8040-1343EF9EFB39}">
      <dgm:prSet phldrT="[Text]"/>
      <dgm:spPr/>
      <dgm:t>
        <a:bodyPr/>
        <a:lstStyle/>
        <a:p>
          <a:r>
            <a:rPr lang="en-GB" dirty="0"/>
            <a:t>Funding step-change</a:t>
          </a:r>
        </a:p>
      </dgm:t>
    </dgm:pt>
    <dgm:pt modelId="{2FF63B10-EA34-40B3-9AEA-9872CA43107D}" type="parTrans" cxnId="{AED70984-30B3-4A86-B476-4038376C01DF}">
      <dgm:prSet/>
      <dgm:spPr/>
      <dgm:t>
        <a:bodyPr/>
        <a:lstStyle/>
        <a:p>
          <a:endParaRPr lang="en-GB"/>
        </a:p>
      </dgm:t>
    </dgm:pt>
    <dgm:pt modelId="{2085076E-9D28-4996-BFF4-292D17AE33C1}" type="sibTrans" cxnId="{AED70984-30B3-4A86-B476-4038376C01DF}">
      <dgm:prSet/>
      <dgm:spPr/>
      <dgm:t>
        <a:bodyPr/>
        <a:lstStyle/>
        <a:p>
          <a:endParaRPr lang="en-GB"/>
        </a:p>
      </dgm:t>
    </dgm:pt>
    <dgm:pt modelId="{7073BAE5-74A7-4FF1-9827-5A3451106C04}">
      <dgm:prSet phldrT="[Text]"/>
      <dgm:spPr/>
      <dgm:t>
        <a:bodyPr/>
        <a:lstStyle/>
        <a:p>
          <a:r>
            <a:rPr lang="en-GB" dirty="0"/>
            <a:t>Convening</a:t>
          </a:r>
        </a:p>
      </dgm:t>
    </dgm:pt>
    <dgm:pt modelId="{6B92B650-2194-46EC-9CE7-B40CD40459A4}" type="parTrans" cxnId="{20F8BAA3-024E-492A-BCFB-92A604297711}">
      <dgm:prSet/>
      <dgm:spPr/>
      <dgm:t>
        <a:bodyPr/>
        <a:lstStyle/>
        <a:p>
          <a:endParaRPr lang="en-GB"/>
        </a:p>
      </dgm:t>
    </dgm:pt>
    <dgm:pt modelId="{6EADD5CC-453B-49F1-809C-DF882DBAEA67}" type="sibTrans" cxnId="{20F8BAA3-024E-492A-BCFB-92A604297711}">
      <dgm:prSet/>
      <dgm:spPr/>
      <dgm:t>
        <a:bodyPr/>
        <a:lstStyle/>
        <a:p>
          <a:endParaRPr lang="en-GB"/>
        </a:p>
      </dgm:t>
    </dgm:pt>
    <dgm:pt modelId="{2E30542C-ADEC-4D29-9247-9C5B717A1EBA}" type="pres">
      <dgm:prSet presAssocID="{EF6B3806-A260-403D-83F0-F39793355588}" presName="Name0" presStyleCnt="0">
        <dgm:presLayoutVars>
          <dgm:dir/>
          <dgm:animOne val="branch"/>
          <dgm:animLvl val="lvl"/>
        </dgm:presLayoutVars>
      </dgm:prSet>
      <dgm:spPr/>
    </dgm:pt>
    <dgm:pt modelId="{E651DC55-C05D-40D7-A3B9-073E20F615ED}" type="pres">
      <dgm:prSet presAssocID="{551C2365-972C-4A0E-A93C-A9634949E7BB}" presName="chaos" presStyleCnt="0"/>
      <dgm:spPr/>
    </dgm:pt>
    <dgm:pt modelId="{2CE475AC-3FAD-4C21-90C3-C65368D51D64}" type="pres">
      <dgm:prSet presAssocID="{551C2365-972C-4A0E-A93C-A9634949E7BB}" presName="parTx1" presStyleLbl="revTx" presStyleIdx="0" presStyleCnt="3" custScaleY="164956"/>
      <dgm:spPr/>
    </dgm:pt>
    <dgm:pt modelId="{1297D1D0-4859-4120-BEAB-B6B1D3C53FD8}" type="pres">
      <dgm:prSet presAssocID="{551C2365-972C-4A0E-A93C-A9634949E7BB}" presName="desTx1" presStyleLbl="revTx" presStyleIdx="1" presStyleCnt="3">
        <dgm:presLayoutVars>
          <dgm:bulletEnabled val="1"/>
        </dgm:presLayoutVars>
      </dgm:prSet>
      <dgm:spPr/>
    </dgm:pt>
    <dgm:pt modelId="{CE99446E-5570-49E6-8A55-3E10C2D448FF}" type="pres">
      <dgm:prSet presAssocID="{551C2365-972C-4A0E-A93C-A9634949E7BB}" presName="c1" presStyleLbl="node1" presStyleIdx="0" presStyleCnt="19"/>
      <dgm:spPr/>
    </dgm:pt>
    <dgm:pt modelId="{49CB8F50-A437-44CC-A302-A944EA4CE7D0}" type="pres">
      <dgm:prSet presAssocID="{551C2365-972C-4A0E-A93C-A9634949E7BB}" presName="c2" presStyleLbl="node1" presStyleIdx="1" presStyleCnt="19"/>
      <dgm:spPr/>
    </dgm:pt>
    <dgm:pt modelId="{842877EF-2F67-4612-98ED-7191B2307ABF}" type="pres">
      <dgm:prSet presAssocID="{551C2365-972C-4A0E-A93C-A9634949E7BB}" presName="c3" presStyleLbl="node1" presStyleIdx="2" presStyleCnt="19"/>
      <dgm:spPr/>
    </dgm:pt>
    <dgm:pt modelId="{CC3B750B-B0E9-4128-9815-A30CDDE821A4}" type="pres">
      <dgm:prSet presAssocID="{551C2365-972C-4A0E-A93C-A9634949E7BB}" presName="c4" presStyleLbl="node1" presStyleIdx="3" presStyleCnt="19"/>
      <dgm:spPr/>
    </dgm:pt>
    <dgm:pt modelId="{148FDB21-FB23-4044-B419-A037CAF37BC0}" type="pres">
      <dgm:prSet presAssocID="{551C2365-972C-4A0E-A93C-A9634949E7BB}" presName="c5" presStyleLbl="node1" presStyleIdx="4" presStyleCnt="19"/>
      <dgm:spPr/>
    </dgm:pt>
    <dgm:pt modelId="{8D2BFAA0-1430-4620-A1B7-FFAEEC2A3EF5}" type="pres">
      <dgm:prSet presAssocID="{551C2365-972C-4A0E-A93C-A9634949E7BB}" presName="c6" presStyleLbl="node1" presStyleIdx="5" presStyleCnt="19"/>
      <dgm:spPr/>
    </dgm:pt>
    <dgm:pt modelId="{2F410745-69CE-485C-805F-A1A1B85CA162}" type="pres">
      <dgm:prSet presAssocID="{551C2365-972C-4A0E-A93C-A9634949E7BB}" presName="c7" presStyleLbl="node1" presStyleIdx="6" presStyleCnt="19"/>
      <dgm:spPr/>
    </dgm:pt>
    <dgm:pt modelId="{EC3C6ACE-072F-4DC1-A5AA-0CBEBA4E44B4}" type="pres">
      <dgm:prSet presAssocID="{551C2365-972C-4A0E-A93C-A9634949E7BB}" presName="c8" presStyleLbl="node1" presStyleIdx="7" presStyleCnt="19"/>
      <dgm:spPr/>
    </dgm:pt>
    <dgm:pt modelId="{5CF554C1-81DA-4D93-A8F9-64441E61AC8D}" type="pres">
      <dgm:prSet presAssocID="{551C2365-972C-4A0E-A93C-A9634949E7BB}" presName="c9" presStyleLbl="node1" presStyleIdx="8" presStyleCnt="19"/>
      <dgm:spPr/>
    </dgm:pt>
    <dgm:pt modelId="{11530672-04DF-43D3-A107-4BF8B0875315}" type="pres">
      <dgm:prSet presAssocID="{551C2365-972C-4A0E-A93C-A9634949E7BB}" presName="c10" presStyleLbl="node1" presStyleIdx="9" presStyleCnt="19" custScaleX="57344" custScaleY="55760" custLinFactNeighborX="7219" custLinFactNeighborY="-34205"/>
      <dgm:spPr/>
    </dgm:pt>
    <dgm:pt modelId="{5168BF1A-299F-46D0-A9E9-9464DC69DF5C}" type="pres">
      <dgm:prSet presAssocID="{551C2365-972C-4A0E-A93C-A9634949E7BB}" presName="c11" presStyleLbl="node1" presStyleIdx="10" presStyleCnt="19"/>
      <dgm:spPr/>
    </dgm:pt>
    <dgm:pt modelId="{50A8A0A8-6E16-4CF5-B480-D14C3869979A}" type="pres">
      <dgm:prSet presAssocID="{551C2365-972C-4A0E-A93C-A9634949E7BB}" presName="c12" presStyleLbl="node1" presStyleIdx="11" presStyleCnt="19"/>
      <dgm:spPr/>
    </dgm:pt>
    <dgm:pt modelId="{AC40DB4C-E0D8-48D5-B98A-F1B021ECCA37}" type="pres">
      <dgm:prSet presAssocID="{551C2365-972C-4A0E-A93C-A9634949E7BB}" presName="c13" presStyleLbl="node1" presStyleIdx="12" presStyleCnt="19"/>
      <dgm:spPr/>
    </dgm:pt>
    <dgm:pt modelId="{073675E6-9E9D-45A3-B924-4C56EF24D00B}" type="pres">
      <dgm:prSet presAssocID="{551C2365-972C-4A0E-A93C-A9634949E7BB}" presName="c14" presStyleLbl="node1" presStyleIdx="13" presStyleCnt="19"/>
      <dgm:spPr/>
    </dgm:pt>
    <dgm:pt modelId="{5AFA4EB5-9D9E-476C-9A06-F618426BDF03}" type="pres">
      <dgm:prSet presAssocID="{551C2365-972C-4A0E-A93C-A9634949E7BB}" presName="c15" presStyleLbl="node1" presStyleIdx="14" presStyleCnt="19"/>
      <dgm:spPr/>
    </dgm:pt>
    <dgm:pt modelId="{72CDE658-9ED0-4662-823E-E4065A91A31B}" type="pres">
      <dgm:prSet presAssocID="{551C2365-972C-4A0E-A93C-A9634949E7BB}" presName="c16" presStyleLbl="node1" presStyleIdx="15" presStyleCnt="19"/>
      <dgm:spPr/>
    </dgm:pt>
    <dgm:pt modelId="{B5B82238-F36B-485E-9922-0A8AF1BE0DAC}" type="pres">
      <dgm:prSet presAssocID="{551C2365-972C-4A0E-A93C-A9634949E7BB}" presName="c17" presStyleLbl="node1" presStyleIdx="16" presStyleCnt="19"/>
      <dgm:spPr/>
    </dgm:pt>
    <dgm:pt modelId="{4CE06763-BF21-492E-8971-ED0BA547354B}" type="pres">
      <dgm:prSet presAssocID="{551C2365-972C-4A0E-A93C-A9634949E7BB}" presName="c18" presStyleLbl="node1" presStyleIdx="17" presStyleCnt="19"/>
      <dgm:spPr/>
    </dgm:pt>
    <dgm:pt modelId="{E1413916-1312-4BC1-A90A-67A1DE415CA1}" type="pres">
      <dgm:prSet presAssocID="{FA6A16B9-A24A-472D-98B0-8A237777B9A3}" presName="chevronComposite1" presStyleCnt="0"/>
      <dgm:spPr/>
    </dgm:pt>
    <dgm:pt modelId="{FAD586CC-1DCC-466A-8A91-AC518DA81EAE}" type="pres">
      <dgm:prSet presAssocID="{FA6A16B9-A24A-472D-98B0-8A237777B9A3}" presName="chevron1" presStyleLbl="sibTrans2D1" presStyleIdx="0" presStyleCnt="2"/>
      <dgm:spPr/>
    </dgm:pt>
    <dgm:pt modelId="{01996C11-BDD7-4F09-96E0-019F06AD82A4}" type="pres">
      <dgm:prSet presAssocID="{FA6A16B9-A24A-472D-98B0-8A237777B9A3}" presName="spChevron1" presStyleCnt="0"/>
      <dgm:spPr/>
    </dgm:pt>
    <dgm:pt modelId="{A0A8DC5A-4F9C-4633-B914-CBF9763EB34E}" type="pres">
      <dgm:prSet presAssocID="{FA6A16B9-A24A-472D-98B0-8A237777B9A3}" presName="overlap" presStyleCnt="0"/>
      <dgm:spPr/>
    </dgm:pt>
    <dgm:pt modelId="{43A72E6F-662E-422F-8877-0149CDA67991}" type="pres">
      <dgm:prSet presAssocID="{FA6A16B9-A24A-472D-98B0-8A237777B9A3}" presName="chevronComposite2" presStyleCnt="0"/>
      <dgm:spPr/>
    </dgm:pt>
    <dgm:pt modelId="{5CA1C36B-22A7-40BB-9AA1-43E86A7DAA68}" type="pres">
      <dgm:prSet presAssocID="{FA6A16B9-A24A-472D-98B0-8A237777B9A3}" presName="chevron2" presStyleLbl="sibTrans2D1" presStyleIdx="1" presStyleCnt="2"/>
      <dgm:spPr/>
    </dgm:pt>
    <dgm:pt modelId="{9F36506C-879C-4220-9B1C-8198CFCA2BE6}" type="pres">
      <dgm:prSet presAssocID="{FA6A16B9-A24A-472D-98B0-8A237777B9A3}" presName="spChevron2" presStyleCnt="0"/>
      <dgm:spPr/>
    </dgm:pt>
    <dgm:pt modelId="{B1A8A311-CA63-4668-89F4-131B6A3806B4}" type="pres">
      <dgm:prSet presAssocID="{F2E6DEF8-3CBA-4C23-8040-1343EF9EFB39}" presName="last" presStyleCnt="0"/>
      <dgm:spPr/>
    </dgm:pt>
    <dgm:pt modelId="{D74516C4-0238-405F-82F4-F52DB7C38216}" type="pres">
      <dgm:prSet presAssocID="{F2E6DEF8-3CBA-4C23-8040-1343EF9EFB39}" presName="circleTx" presStyleLbl="node1" presStyleIdx="18" presStyleCnt="19"/>
      <dgm:spPr/>
    </dgm:pt>
    <dgm:pt modelId="{2677C848-538B-4C77-9F7B-153E79BE8667}" type="pres">
      <dgm:prSet presAssocID="{F2E6DEF8-3CBA-4C23-8040-1343EF9EFB39}" presName="desTxN" presStyleLbl="revTx" presStyleIdx="2" presStyleCnt="3">
        <dgm:presLayoutVars>
          <dgm:bulletEnabled val="1"/>
        </dgm:presLayoutVars>
      </dgm:prSet>
      <dgm:spPr/>
    </dgm:pt>
    <dgm:pt modelId="{B7A5FA2E-8266-4B28-A51A-182D21386716}" type="pres">
      <dgm:prSet presAssocID="{F2E6DEF8-3CBA-4C23-8040-1343EF9EFB39}" presName="spN" presStyleCnt="0"/>
      <dgm:spPr/>
    </dgm:pt>
  </dgm:ptLst>
  <dgm:cxnLst>
    <dgm:cxn modelId="{78CD6D01-5E6B-42A0-A69E-A0C0A05A4100}" type="presOf" srcId="{EE57DE3E-6865-433A-82D8-CD7A90237D8D}" destId="{1297D1D0-4859-4120-BEAB-B6B1D3C53FD8}" srcOrd="0" destOrd="0" presId="urn:microsoft.com/office/officeart/2009/3/layout/RandomtoResultProcess"/>
    <dgm:cxn modelId="{3E58EE44-51E2-4E24-BED1-103ADEBF4B69}" type="presOf" srcId="{F2E6DEF8-3CBA-4C23-8040-1343EF9EFB39}" destId="{D74516C4-0238-405F-82F4-F52DB7C38216}" srcOrd="0" destOrd="0" presId="urn:microsoft.com/office/officeart/2009/3/layout/RandomtoResultProcess"/>
    <dgm:cxn modelId="{AED70984-30B3-4A86-B476-4038376C01DF}" srcId="{EF6B3806-A260-403D-83F0-F39793355588}" destId="{F2E6DEF8-3CBA-4C23-8040-1343EF9EFB39}" srcOrd="1" destOrd="0" parTransId="{2FF63B10-EA34-40B3-9AEA-9872CA43107D}" sibTransId="{2085076E-9D28-4996-BFF4-292D17AE33C1}"/>
    <dgm:cxn modelId="{6BDB1DA1-6E30-40A8-99F2-6D03FB3E8117}" type="presOf" srcId="{EF6B3806-A260-403D-83F0-F39793355588}" destId="{2E30542C-ADEC-4D29-9247-9C5B717A1EBA}" srcOrd="0" destOrd="0" presId="urn:microsoft.com/office/officeart/2009/3/layout/RandomtoResultProcess"/>
    <dgm:cxn modelId="{20F8BAA3-024E-492A-BCFB-92A604297711}" srcId="{F2E6DEF8-3CBA-4C23-8040-1343EF9EFB39}" destId="{7073BAE5-74A7-4FF1-9827-5A3451106C04}" srcOrd="0" destOrd="0" parTransId="{6B92B650-2194-46EC-9CE7-B40CD40459A4}" sibTransId="{6EADD5CC-453B-49F1-809C-DF882DBAEA67}"/>
    <dgm:cxn modelId="{50E97DAE-2BF3-4144-B88D-911D97D7FDF3}" type="presOf" srcId="{551C2365-972C-4A0E-A93C-A9634949E7BB}" destId="{2CE475AC-3FAD-4C21-90C3-C65368D51D64}" srcOrd="0" destOrd="0" presId="urn:microsoft.com/office/officeart/2009/3/layout/RandomtoResultProcess"/>
    <dgm:cxn modelId="{2118DBD8-9323-43F1-9103-CE1009ED0B9E}" srcId="{551C2365-972C-4A0E-A93C-A9634949E7BB}" destId="{EE57DE3E-6865-433A-82D8-CD7A90237D8D}" srcOrd="0" destOrd="0" parTransId="{5021A2FC-256C-4802-8C72-261EE54755CD}" sibTransId="{509570A2-C91F-4BB3-A8B7-871C720FEFA3}"/>
    <dgm:cxn modelId="{CDB215F4-C4F1-421C-A23C-ADC6782DD129}" srcId="{EF6B3806-A260-403D-83F0-F39793355588}" destId="{551C2365-972C-4A0E-A93C-A9634949E7BB}" srcOrd="0" destOrd="0" parTransId="{D9ABCC42-95BF-4E0C-BE5D-667ECA3E6AB9}" sibTransId="{FA6A16B9-A24A-472D-98B0-8A237777B9A3}"/>
    <dgm:cxn modelId="{DA9BB2F6-99B7-4D58-8B04-C627EE495F62}" type="presOf" srcId="{7073BAE5-74A7-4FF1-9827-5A3451106C04}" destId="{2677C848-538B-4C77-9F7B-153E79BE8667}" srcOrd="0" destOrd="0" presId="urn:microsoft.com/office/officeart/2009/3/layout/RandomtoResultProcess"/>
    <dgm:cxn modelId="{352B3F65-7374-493E-B996-A396E5E75CB9}" type="presParOf" srcId="{2E30542C-ADEC-4D29-9247-9C5B717A1EBA}" destId="{E651DC55-C05D-40D7-A3B9-073E20F615ED}" srcOrd="0" destOrd="0" presId="urn:microsoft.com/office/officeart/2009/3/layout/RandomtoResultProcess"/>
    <dgm:cxn modelId="{8D954005-D7F4-4E3B-94BE-FB207692F406}" type="presParOf" srcId="{E651DC55-C05D-40D7-A3B9-073E20F615ED}" destId="{2CE475AC-3FAD-4C21-90C3-C65368D51D64}" srcOrd="0" destOrd="0" presId="urn:microsoft.com/office/officeart/2009/3/layout/RandomtoResultProcess"/>
    <dgm:cxn modelId="{C6AF99A1-04AE-4DA4-B97A-13ABD3D97DCA}" type="presParOf" srcId="{E651DC55-C05D-40D7-A3B9-073E20F615ED}" destId="{1297D1D0-4859-4120-BEAB-B6B1D3C53FD8}" srcOrd="1" destOrd="0" presId="urn:microsoft.com/office/officeart/2009/3/layout/RandomtoResultProcess"/>
    <dgm:cxn modelId="{D35D3374-2124-46B1-B087-FD5218916A98}" type="presParOf" srcId="{E651DC55-C05D-40D7-A3B9-073E20F615ED}" destId="{CE99446E-5570-49E6-8A55-3E10C2D448FF}" srcOrd="2" destOrd="0" presId="urn:microsoft.com/office/officeart/2009/3/layout/RandomtoResultProcess"/>
    <dgm:cxn modelId="{1B41836F-0BDA-4717-9750-6F0EB500834A}" type="presParOf" srcId="{E651DC55-C05D-40D7-A3B9-073E20F615ED}" destId="{49CB8F50-A437-44CC-A302-A944EA4CE7D0}" srcOrd="3" destOrd="0" presId="urn:microsoft.com/office/officeart/2009/3/layout/RandomtoResultProcess"/>
    <dgm:cxn modelId="{93903F18-7E22-46F3-A9CD-D7E1729C8609}" type="presParOf" srcId="{E651DC55-C05D-40D7-A3B9-073E20F615ED}" destId="{842877EF-2F67-4612-98ED-7191B2307ABF}" srcOrd="4" destOrd="0" presId="urn:microsoft.com/office/officeart/2009/3/layout/RandomtoResultProcess"/>
    <dgm:cxn modelId="{0453200D-E9EA-4E3D-B0FE-3432776F4483}" type="presParOf" srcId="{E651DC55-C05D-40D7-A3B9-073E20F615ED}" destId="{CC3B750B-B0E9-4128-9815-A30CDDE821A4}" srcOrd="5" destOrd="0" presId="urn:microsoft.com/office/officeart/2009/3/layout/RandomtoResultProcess"/>
    <dgm:cxn modelId="{569682D9-A544-4551-948C-431A343B99BE}" type="presParOf" srcId="{E651DC55-C05D-40D7-A3B9-073E20F615ED}" destId="{148FDB21-FB23-4044-B419-A037CAF37BC0}" srcOrd="6" destOrd="0" presId="urn:microsoft.com/office/officeart/2009/3/layout/RandomtoResultProcess"/>
    <dgm:cxn modelId="{6C27E24C-D88B-4FE9-85BC-71B28E5A93CC}" type="presParOf" srcId="{E651DC55-C05D-40D7-A3B9-073E20F615ED}" destId="{8D2BFAA0-1430-4620-A1B7-FFAEEC2A3EF5}" srcOrd="7" destOrd="0" presId="urn:microsoft.com/office/officeart/2009/3/layout/RandomtoResultProcess"/>
    <dgm:cxn modelId="{126D93B8-6349-4DD0-A80D-7BC50E3EB7FA}" type="presParOf" srcId="{E651DC55-C05D-40D7-A3B9-073E20F615ED}" destId="{2F410745-69CE-485C-805F-A1A1B85CA162}" srcOrd="8" destOrd="0" presId="urn:microsoft.com/office/officeart/2009/3/layout/RandomtoResultProcess"/>
    <dgm:cxn modelId="{25E8DEA5-3D6F-46BF-B295-A28369D0C676}" type="presParOf" srcId="{E651DC55-C05D-40D7-A3B9-073E20F615ED}" destId="{EC3C6ACE-072F-4DC1-A5AA-0CBEBA4E44B4}" srcOrd="9" destOrd="0" presId="urn:microsoft.com/office/officeart/2009/3/layout/RandomtoResultProcess"/>
    <dgm:cxn modelId="{DF1539C0-2919-47B7-AEF6-F7E940B23100}" type="presParOf" srcId="{E651DC55-C05D-40D7-A3B9-073E20F615ED}" destId="{5CF554C1-81DA-4D93-A8F9-64441E61AC8D}" srcOrd="10" destOrd="0" presId="urn:microsoft.com/office/officeart/2009/3/layout/RandomtoResultProcess"/>
    <dgm:cxn modelId="{E78EF4E8-87F6-46C2-BCA1-2B842275595C}" type="presParOf" srcId="{E651DC55-C05D-40D7-A3B9-073E20F615ED}" destId="{11530672-04DF-43D3-A107-4BF8B0875315}" srcOrd="11" destOrd="0" presId="urn:microsoft.com/office/officeart/2009/3/layout/RandomtoResultProcess"/>
    <dgm:cxn modelId="{10C5BF2A-ADCC-4EE8-A6E5-BC3F739938E5}" type="presParOf" srcId="{E651DC55-C05D-40D7-A3B9-073E20F615ED}" destId="{5168BF1A-299F-46D0-A9E9-9464DC69DF5C}" srcOrd="12" destOrd="0" presId="urn:microsoft.com/office/officeart/2009/3/layout/RandomtoResultProcess"/>
    <dgm:cxn modelId="{5433F954-53A7-4842-8BED-E024EE071D8B}" type="presParOf" srcId="{E651DC55-C05D-40D7-A3B9-073E20F615ED}" destId="{50A8A0A8-6E16-4CF5-B480-D14C3869979A}" srcOrd="13" destOrd="0" presId="urn:microsoft.com/office/officeart/2009/3/layout/RandomtoResultProcess"/>
    <dgm:cxn modelId="{DE6F0606-CC14-47DA-9338-2C87F6E65351}" type="presParOf" srcId="{E651DC55-C05D-40D7-A3B9-073E20F615ED}" destId="{AC40DB4C-E0D8-48D5-B98A-F1B021ECCA37}" srcOrd="14" destOrd="0" presId="urn:microsoft.com/office/officeart/2009/3/layout/RandomtoResultProcess"/>
    <dgm:cxn modelId="{22CD0BF4-C204-49C0-87E1-A344C260EE06}" type="presParOf" srcId="{E651DC55-C05D-40D7-A3B9-073E20F615ED}" destId="{073675E6-9E9D-45A3-B924-4C56EF24D00B}" srcOrd="15" destOrd="0" presId="urn:microsoft.com/office/officeart/2009/3/layout/RandomtoResultProcess"/>
    <dgm:cxn modelId="{30850D20-69D5-44A6-8C53-E14DC9C035FD}" type="presParOf" srcId="{E651DC55-C05D-40D7-A3B9-073E20F615ED}" destId="{5AFA4EB5-9D9E-476C-9A06-F618426BDF03}" srcOrd="16" destOrd="0" presId="urn:microsoft.com/office/officeart/2009/3/layout/RandomtoResultProcess"/>
    <dgm:cxn modelId="{0D518C12-599F-46EA-8127-EF6391DB5669}" type="presParOf" srcId="{E651DC55-C05D-40D7-A3B9-073E20F615ED}" destId="{72CDE658-9ED0-4662-823E-E4065A91A31B}" srcOrd="17" destOrd="0" presId="urn:microsoft.com/office/officeart/2009/3/layout/RandomtoResultProcess"/>
    <dgm:cxn modelId="{E4274911-6925-4ABF-93EE-751962233207}" type="presParOf" srcId="{E651DC55-C05D-40D7-A3B9-073E20F615ED}" destId="{B5B82238-F36B-485E-9922-0A8AF1BE0DAC}" srcOrd="18" destOrd="0" presId="urn:microsoft.com/office/officeart/2009/3/layout/RandomtoResultProcess"/>
    <dgm:cxn modelId="{E5B0540C-39C6-4FE8-BA77-16AF1F7F56A6}" type="presParOf" srcId="{E651DC55-C05D-40D7-A3B9-073E20F615ED}" destId="{4CE06763-BF21-492E-8971-ED0BA547354B}" srcOrd="19" destOrd="0" presId="urn:microsoft.com/office/officeart/2009/3/layout/RandomtoResultProcess"/>
    <dgm:cxn modelId="{F4F3DD10-F046-4F64-9DE5-29CEC33B0238}" type="presParOf" srcId="{2E30542C-ADEC-4D29-9247-9C5B717A1EBA}" destId="{E1413916-1312-4BC1-A90A-67A1DE415CA1}" srcOrd="1" destOrd="0" presId="urn:microsoft.com/office/officeart/2009/3/layout/RandomtoResultProcess"/>
    <dgm:cxn modelId="{C98C5035-43B2-4110-AB38-4BA08D4CF034}" type="presParOf" srcId="{E1413916-1312-4BC1-A90A-67A1DE415CA1}" destId="{FAD586CC-1DCC-466A-8A91-AC518DA81EAE}" srcOrd="0" destOrd="0" presId="urn:microsoft.com/office/officeart/2009/3/layout/RandomtoResultProcess"/>
    <dgm:cxn modelId="{865E210C-7CA1-494D-B3BE-213612AFBB72}" type="presParOf" srcId="{E1413916-1312-4BC1-A90A-67A1DE415CA1}" destId="{01996C11-BDD7-4F09-96E0-019F06AD82A4}" srcOrd="1" destOrd="0" presId="urn:microsoft.com/office/officeart/2009/3/layout/RandomtoResultProcess"/>
    <dgm:cxn modelId="{AAD634F3-9B55-46F8-BC6D-D93DE271BE34}" type="presParOf" srcId="{2E30542C-ADEC-4D29-9247-9C5B717A1EBA}" destId="{A0A8DC5A-4F9C-4633-B914-CBF9763EB34E}" srcOrd="2" destOrd="0" presId="urn:microsoft.com/office/officeart/2009/3/layout/RandomtoResultProcess"/>
    <dgm:cxn modelId="{2AAC2543-F698-4757-A49B-EC408883F18D}" type="presParOf" srcId="{2E30542C-ADEC-4D29-9247-9C5B717A1EBA}" destId="{43A72E6F-662E-422F-8877-0149CDA67991}" srcOrd="3" destOrd="0" presId="urn:microsoft.com/office/officeart/2009/3/layout/RandomtoResultProcess"/>
    <dgm:cxn modelId="{020E82CE-C36F-464D-A2D3-B2A3C6950E26}" type="presParOf" srcId="{43A72E6F-662E-422F-8877-0149CDA67991}" destId="{5CA1C36B-22A7-40BB-9AA1-43E86A7DAA68}" srcOrd="0" destOrd="0" presId="urn:microsoft.com/office/officeart/2009/3/layout/RandomtoResultProcess"/>
    <dgm:cxn modelId="{8298058C-727D-4AE6-A410-5FF534964B80}" type="presParOf" srcId="{43A72E6F-662E-422F-8877-0149CDA67991}" destId="{9F36506C-879C-4220-9B1C-8198CFCA2BE6}" srcOrd="1" destOrd="0" presId="urn:microsoft.com/office/officeart/2009/3/layout/RandomtoResultProcess"/>
    <dgm:cxn modelId="{29051095-4742-4B49-A9AA-8D74DF057906}" type="presParOf" srcId="{2E30542C-ADEC-4D29-9247-9C5B717A1EBA}" destId="{B1A8A311-CA63-4668-89F4-131B6A3806B4}" srcOrd="4" destOrd="0" presId="urn:microsoft.com/office/officeart/2009/3/layout/RandomtoResultProcess"/>
    <dgm:cxn modelId="{70D184EF-9B40-4F34-A4D7-734136B3F3B7}" type="presParOf" srcId="{B1A8A311-CA63-4668-89F4-131B6A3806B4}" destId="{D74516C4-0238-405F-82F4-F52DB7C38216}" srcOrd="0" destOrd="0" presId="urn:microsoft.com/office/officeart/2009/3/layout/RandomtoResultProcess"/>
    <dgm:cxn modelId="{D0E8CAFC-3CF8-4A47-A0E4-DC8329E5FEAA}" type="presParOf" srcId="{B1A8A311-CA63-4668-89F4-131B6A3806B4}" destId="{2677C848-538B-4C77-9F7B-153E79BE8667}" srcOrd="1" destOrd="0" presId="urn:microsoft.com/office/officeart/2009/3/layout/RandomtoResultProcess"/>
    <dgm:cxn modelId="{531944FC-3671-4BCF-A36E-DC472139F8B7}" type="presParOf" srcId="{B1A8A311-CA63-4668-89F4-131B6A3806B4}" destId="{B7A5FA2E-8266-4B28-A51A-182D21386716}" srcOrd="2" destOrd="0" presId="urn:microsoft.com/office/officeart/2009/3/layout/RandomtoResultProcess"/>
  </dgm:cxnLst>
  <dgm:bg/>
  <dgm:whole>
    <a:ln>
      <a:solidFill>
        <a:schemeClr val="accent4">
          <a:lumMod val="40000"/>
          <a:lumOff val="6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AEB00-B037-4B63-A4F2-F824CF2F3C5C}">
      <dsp:nvSpPr>
        <dsp:cNvPr id="0" name=""/>
        <dsp:cNvSpPr/>
      </dsp:nvSpPr>
      <dsp:spPr>
        <a:xfrm>
          <a:off x="2187360" y="2140962"/>
          <a:ext cx="1169918" cy="116999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B12B58-BBB8-4F4C-8BF5-E6CC5CD85C2C}">
      <dsp:nvSpPr>
        <dsp:cNvPr id="0" name=""/>
        <dsp:cNvSpPr/>
      </dsp:nvSpPr>
      <dsp:spPr>
        <a:xfrm>
          <a:off x="4823171" y="4757122"/>
          <a:ext cx="192657" cy="192856"/>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892E3-FDF5-41F4-8662-65DE18BF73E2}">
      <dsp:nvSpPr>
        <dsp:cNvPr id="0" name=""/>
        <dsp:cNvSpPr/>
      </dsp:nvSpPr>
      <dsp:spPr>
        <a:xfrm>
          <a:off x="2232280" y="2185704"/>
          <a:ext cx="1080078" cy="1079995"/>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DCF2E9-AF85-4C3C-8B54-C57BE57913E6}">
      <dsp:nvSpPr>
        <dsp:cNvPr id="0" name=""/>
        <dsp:cNvSpPr/>
      </dsp:nvSpPr>
      <dsp:spPr>
        <a:xfrm>
          <a:off x="3442128" y="2362104"/>
          <a:ext cx="611911" cy="61199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076E5A-C7B7-4815-BC6A-A32324D83FEE}">
      <dsp:nvSpPr>
        <dsp:cNvPr id="0" name=""/>
        <dsp:cNvSpPr/>
      </dsp:nvSpPr>
      <dsp:spPr>
        <a:xfrm>
          <a:off x="3478064" y="2398103"/>
          <a:ext cx="540039" cy="539997"/>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0676AD-9294-46BF-8685-64EA31F3F9AB}">
      <dsp:nvSpPr>
        <dsp:cNvPr id="0" name=""/>
        <dsp:cNvSpPr/>
      </dsp:nvSpPr>
      <dsp:spPr>
        <a:xfrm>
          <a:off x="3202554" y="1498107"/>
          <a:ext cx="785103" cy="78479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0F9AC1-621F-48A7-ABCE-69FC2C588237}">
      <dsp:nvSpPr>
        <dsp:cNvPr id="0" name=""/>
        <dsp:cNvSpPr/>
      </dsp:nvSpPr>
      <dsp:spPr>
        <a:xfrm>
          <a:off x="4115929" y="2957130"/>
          <a:ext cx="192657" cy="192856"/>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AAE700-1AD7-4594-BF28-87C29C238667}">
      <dsp:nvSpPr>
        <dsp:cNvPr id="0" name=""/>
        <dsp:cNvSpPr/>
      </dsp:nvSpPr>
      <dsp:spPr>
        <a:xfrm>
          <a:off x="2933532" y="1279537"/>
          <a:ext cx="347382" cy="347141"/>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D3CFD0-E4B1-43C7-BB47-EFE348844A40}">
      <dsp:nvSpPr>
        <dsp:cNvPr id="0" name=""/>
        <dsp:cNvSpPr/>
      </dsp:nvSpPr>
      <dsp:spPr>
        <a:xfrm>
          <a:off x="3243980" y="1539250"/>
          <a:ext cx="702250" cy="701996"/>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4B7F6B-7BBA-4231-B808-6528595A090B}">
      <dsp:nvSpPr>
        <dsp:cNvPr id="0" name=""/>
        <dsp:cNvSpPr/>
      </dsp:nvSpPr>
      <dsp:spPr>
        <a:xfrm>
          <a:off x="3290397" y="799710"/>
          <a:ext cx="550520" cy="55028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07FC9B-784B-46B3-8A57-71906655E9CA}">
      <dsp:nvSpPr>
        <dsp:cNvPr id="0" name=""/>
        <dsp:cNvSpPr/>
      </dsp:nvSpPr>
      <dsp:spPr>
        <a:xfrm>
          <a:off x="4543169" y="0"/>
          <a:ext cx="128770" cy="128570"/>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BEA04D-9610-4AE0-9EF5-1E8B63DB4CAE}">
      <dsp:nvSpPr>
        <dsp:cNvPr id="0" name=""/>
        <dsp:cNvSpPr/>
      </dsp:nvSpPr>
      <dsp:spPr>
        <a:xfrm>
          <a:off x="3322840" y="832110"/>
          <a:ext cx="485636" cy="485483"/>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1DDB44-C534-4747-AB45-4D94F517489E}">
      <dsp:nvSpPr>
        <dsp:cNvPr id="0" name=""/>
        <dsp:cNvSpPr/>
      </dsp:nvSpPr>
      <dsp:spPr>
        <a:xfrm>
          <a:off x="3676211" y="285427"/>
          <a:ext cx="510092" cy="51016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7B7D33-AE3A-4D3F-8AAB-807A386DAEC0}">
      <dsp:nvSpPr>
        <dsp:cNvPr id="0" name=""/>
        <dsp:cNvSpPr/>
      </dsp:nvSpPr>
      <dsp:spPr>
        <a:xfrm>
          <a:off x="3706158" y="315255"/>
          <a:ext cx="450199" cy="44999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9C0012-A7C1-4E56-83D1-F56FBE190415}">
      <dsp:nvSpPr>
        <dsp:cNvPr id="0" name=""/>
        <dsp:cNvSpPr/>
      </dsp:nvSpPr>
      <dsp:spPr>
        <a:xfrm>
          <a:off x="2958987" y="3278557"/>
          <a:ext cx="876940" cy="87736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BD92CB-4A8E-4D5E-B463-F3CDB7A22BB9}">
      <dsp:nvSpPr>
        <dsp:cNvPr id="0" name=""/>
        <dsp:cNvSpPr/>
      </dsp:nvSpPr>
      <dsp:spPr>
        <a:xfrm>
          <a:off x="4157355" y="102856"/>
          <a:ext cx="257042" cy="257141"/>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F17ED6-926C-4344-9FA0-52821B23C3D3}">
      <dsp:nvSpPr>
        <dsp:cNvPr id="0" name=""/>
        <dsp:cNvSpPr/>
      </dsp:nvSpPr>
      <dsp:spPr>
        <a:xfrm>
          <a:off x="3005404" y="3324842"/>
          <a:ext cx="784604" cy="784282"/>
        </a:xfrm>
        <a:prstGeom prst="ellipse">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13FC4-00F2-4831-8A55-5DE7A305F80F}">
      <dsp:nvSpPr>
        <dsp:cNvPr id="0" name=""/>
        <dsp:cNvSpPr/>
      </dsp:nvSpPr>
      <dsp:spPr>
        <a:xfrm>
          <a:off x="3671220" y="4013982"/>
          <a:ext cx="550520" cy="55028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6B7D1F-EF10-4FA4-B8A4-67549B49AC25}">
      <dsp:nvSpPr>
        <dsp:cNvPr id="0" name=""/>
        <dsp:cNvSpPr/>
      </dsp:nvSpPr>
      <dsp:spPr>
        <a:xfrm>
          <a:off x="3703662" y="4046382"/>
          <a:ext cx="485636" cy="485483"/>
        </a:xfrm>
        <a:prstGeom prst="ellipse">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9C92E9-A631-4C7A-8015-3B09650EA9ED}">
      <dsp:nvSpPr>
        <dsp:cNvPr id="0" name=""/>
        <dsp:cNvSpPr/>
      </dsp:nvSpPr>
      <dsp:spPr>
        <a:xfrm>
          <a:off x="4249192" y="4375524"/>
          <a:ext cx="510092" cy="51016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4E70AA-B29E-4E80-9034-B4E44CA00968}">
      <dsp:nvSpPr>
        <dsp:cNvPr id="0" name=""/>
        <dsp:cNvSpPr/>
      </dsp:nvSpPr>
      <dsp:spPr>
        <a:xfrm>
          <a:off x="4293613" y="4420266"/>
          <a:ext cx="421250" cy="42119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CC3F87-3BCF-4CD1-9BEE-4E98A4A80DD3}">
      <dsp:nvSpPr>
        <dsp:cNvPr id="0" name=""/>
        <dsp:cNvSpPr/>
      </dsp:nvSpPr>
      <dsp:spPr>
        <a:xfrm>
          <a:off x="1030418" y="1539250"/>
          <a:ext cx="1735912" cy="565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 numCol="1" spcCol="1270" anchor="b" anchorCtr="0">
          <a:noAutofit/>
        </a:bodyPr>
        <a:lstStyle/>
        <a:p>
          <a:pPr marL="0" lvl="0" indent="0" algn="l" defTabSz="844550">
            <a:lnSpc>
              <a:spcPct val="90000"/>
            </a:lnSpc>
            <a:spcBef>
              <a:spcPct val="0"/>
            </a:spcBef>
            <a:spcAft>
              <a:spcPct val="35000"/>
            </a:spcAft>
            <a:buNone/>
          </a:pPr>
          <a:r>
            <a:rPr lang="en-GB" sz="3600" b="1" kern="1200" dirty="0">
              <a:solidFill>
                <a:srgbClr val="642E8D"/>
              </a:solidFill>
              <a:latin typeface="Calibri"/>
              <a:ea typeface="+mn-ea"/>
              <a:cs typeface="+mn-cs"/>
            </a:rPr>
            <a:t>Children &amp; Youth </a:t>
          </a:r>
          <a:endParaRPr lang="en-US" sz="3600" b="1" kern="1200" dirty="0">
            <a:solidFill>
              <a:srgbClr val="642E8D"/>
            </a:solidFill>
            <a:latin typeface="Calibri"/>
            <a:ea typeface="+mn-ea"/>
            <a:cs typeface="+mn-cs"/>
          </a:endParaRPr>
        </a:p>
      </dsp:txBody>
      <dsp:txXfrm>
        <a:off x="1030418" y="1539250"/>
        <a:ext cx="1735912" cy="565711"/>
      </dsp:txXfrm>
    </dsp:sp>
    <dsp:sp modelId="{0DE07085-A6F6-4A50-8182-FBEF15AF6AEB}">
      <dsp:nvSpPr>
        <dsp:cNvPr id="0" name=""/>
        <dsp:cNvSpPr/>
      </dsp:nvSpPr>
      <dsp:spPr>
        <a:xfrm>
          <a:off x="4234508" y="2464099"/>
          <a:ext cx="3688361" cy="408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44550">
            <a:lnSpc>
              <a:spcPct val="90000"/>
            </a:lnSpc>
            <a:spcBef>
              <a:spcPct val="0"/>
            </a:spcBef>
            <a:spcAft>
              <a:spcPct val="35000"/>
            </a:spcAft>
            <a:buNone/>
          </a:pPr>
          <a:r>
            <a:rPr lang="en-GB" sz="2000" b="1" kern="1200" dirty="0">
              <a:solidFill>
                <a:srgbClr val="642E8D"/>
              </a:solidFill>
              <a:latin typeface="Calibri"/>
              <a:ea typeface="+mn-ea"/>
              <a:cs typeface="+mn-cs"/>
            </a:rPr>
            <a:t>Mental Health</a:t>
          </a:r>
          <a:endParaRPr lang="en-US" sz="2000" b="1" kern="1200" dirty="0">
            <a:solidFill>
              <a:srgbClr val="642E8D"/>
            </a:solidFill>
            <a:latin typeface="Calibri"/>
            <a:ea typeface="+mn-ea"/>
            <a:cs typeface="+mn-cs"/>
          </a:endParaRPr>
        </a:p>
      </dsp:txBody>
      <dsp:txXfrm>
        <a:off x="4234508" y="2464099"/>
        <a:ext cx="3688361" cy="408006"/>
      </dsp:txXfrm>
    </dsp:sp>
    <dsp:sp modelId="{11111F5F-B896-451B-93D7-2ADC50E6D4B9}">
      <dsp:nvSpPr>
        <dsp:cNvPr id="0" name=""/>
        <dsp:cNvSpPr/>
      </dsp:nvSpPr>
      <dsp:spPr>
        <a:xfrm>
          <a:off x="4115929" y="1539250"/>
          <a:ext cx="1735912" cy="701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GB" sz="2400" b="1" kern="1200" dirty="0">
              <a:solidFill>
                <a:srgbClr val="642E8D"/>
              </a:solidFill>
            </a:rPr>
            <a:t>Employment</a:t>
          </a:r>
          <a:endParaRPr lang="en-US" sz="2400" b="1" kern="1200" dirty="0">
            <a:solidFill>
              <a:srgbClr val="642E8D"/>
            </a:solidFill>
          </a:endParaRPr>
        </a:p>
      </dsp:txBody>
      <dsp:txXfrm>
        <a:off x="4115929" y="1539250"/>
        <a:ext cx="1735912" cy="701996"/>
      </dsp:txXfrm>
    </dsp:sp>
    <dsp:sp modelId="{8F2AA746-051D-481A-B7EE-D0C378A4C159}">
      <dsp:nvSpPr>
        <dsp:cNvPr id="0" name=""/>
        <dsp:cNvSpPr/>
      </dsp:nvSpPr>
      <dsp:spPr>
        <a:xfrm>
          <a:off x="3964199" y="832110"/>
          <a:ext cx="1735912" cy="48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511300">
            <a:lnSpc>
              <a:spcPct val="90000"/>
            </a:lnSpc>
            <a:spcBef>
              <a:spcPct val="0"/>
            </a:spcBef>
            <a:spcAft>
              <a:spcPct val="35000"/>
            </a:spcAft>
            <a:buNone/>
          </a:pPr>
          <a:r>
            <a:rPr lang="en-GB" sz="2800" b="1" kern="1200" dirty="0">
              <a:solidFill>
                <a:srgbClr val="B10058"/>
              </a:solidFill>
              <a:latin typeface="Calibri"/>
              <a:ea typeface="+mn-ea"/>
              <a:cs typeface="+mn-cs"/>
            </a:rPr>
            <a:t>Sports</a:t>
          </a:r>
          <a:endParaRPr lang="en-US" sz="2800" b="1" kern="1200" dirty="0">
            <a:solidFill>
              <a:srgbClr val="B10058"/>
            </a:solidFill>
            <a:latin typeface="Calibri"/>
            <a:ea typeface="+mn-ea"/>
            <a:cs typeface="+mn-cs"/>
          </a:endParaRPr>
        </a:p>
      </dsp:txBody>
      <dsp:txXfrm>
        <a:off x="3964199" y="832110"/>
        <a:ext cx="1735912" cy="485483"/>
      </dsp:txXfrm>
    </dsp:sp>
    <dsp:sp modelId="{619B01EA-3A62-417C-8645-2DF7E84F8F31}">
      <dsp:nvSpPr>
        <dsp:cNvPr id="0" name=""/>
        <dsp:cNvSpPr/>
      </dsp:nvSpPr>
      <dsp:spPr>
        <a:xfrm>
          <a:off x="4275073" y="321427"/>
          <a:ext cx="2897132" cy="44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511300">
            <a:lnSpc>
              <a:spcPct val="90000"/>
            </a:lnSpc>
            <a:spcBef>
              <a:spcPct val="0"/>
            </a:spcBef>
            <a:spcAft>
              <a:spcPct val="35000"/>
            </a:spcAft>
            <a:buNone/>
          </a:pPr>
          <a:r>
            <a:rPr lang="en-GB" sz="2400" b="1" kern="1200" dirty="0">
              <a:solidFill>
                <a:srgbClr val="642E8D"/>
              </a:solidFill>
              <a:latin typeface="Calibri"/>
              <a:ea typeface="+mn-ea"/>
              <a:cs typeface="+mn-cs"/>
            </a:rPr>
            <a:t>Environment</a:t>
          </a:r>
          <a:endParaRPr lang="en-US" sz="2400" b="1" kern="1200" dirty="0">
            <a:solidFill>
              <a:srgbClr val="642E8D"/>
            </a:solidFill>
            <a:latin typeface="Calibri"/>
            <a:ea typeface="+mn-ea"/>
            <a:cs typeface="+mn-cs"/>
          </a:endParaRPr>
        </a:p>
      </dsp:txBody>
      <dsp:txXfrm>
        <a:off x="4275073" y="321427"/>
        <a:ext cx="2897132" cy="443826"/>
      </dsp:txXfrm>
    </dsp:sp>
    <dsp:sp modelId="{99C246EB-FC14-4AB5-80BA-81DD9560D037}">
      <dsp:nvSpPr>
        <dsp:cNvPr id="0" name=""/>
        <dsp:cNvSpPr/>
      </dsp:nvSpPr>
      <dsp:spPr>
        <a:xfrm>
          <a:off x="1130240" y="3324842"/>
          <a:ext cx="1735912" cy="784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844550">
            <a:lnSpc>
              <a:spcPct val="90000"/>
            </a:lnSpc>
            <a:spcBef>
              <a:spcPct val="0"/>
            </a:spcBef>
            <a:spcAft>
              <a:spcPct val="35000"/>
            </a:spcAft>
            <a:buNone/>
          </a:pPr>
          <a:r>
            <a:rPr lang="en-GB" sz="2400" b="1" kern="1200" dirty="0">
              <a:solidFill>
                <a:srgbClr val="642E8D"/>
              </a:solidFill>
              <a:latin typeface="Calibri"/>
              <a:ea typeface="+mn-ea"/>
              <a:cs typeface="+mn-cs"/>
            </a:rPr>
            <a:t>Older People</a:t>
          </a:r>
          <a:endParaRPr lang="en-US" sz="2400" b="1" kern="1200" dirty="0">
            <a:solidFill>
              <a:srgbClr val="642E8D"/>
            </a:solidFill>
            <a:latin typeface="Calibri"/>
            <a:ea typeface="+mn-ea"/>
            <a:cs typeface="+mn-cs"/>
          </a:endParaRPr>
        </a:p>
      </dsp:txBody>
      <dsp:txXfrm>
        <a:off x="1130240" y="3324842"/>
        <a:ext cx="1735912" cy="784282"/>
      </dsp:txXfrm>
    </dsp:sp>
    <dsp:sp modelId="{E233C986-A45D-46AE-9B03-33F8678C5772}">
      <dsp:nvSpPr>
        <dsp:cNvPr id="0" name=""/>
        <dsp:cNvSpPr/>
      </dsp:nvSpPr>
      <dsp:spPr>
        <a:xfrm>
          <a:off x="1551192" y="4165696"/>
          <a:ext cx="2341432" cy="395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844550">
            <a:lnSpc>
              <a:spcPct val="90000"/>
            </a:lnSpc>
            <a:spcBef>
              <a:spcPct val="0"/>
            </a:spcBef>
            <a:spcAft>
              <a:spcPct val="35000"/>
            </a:spcAft>
            <a:buNone/>
          </a:pPr>
          <a:r>
            <a:rPr lang="en-GB" sz="2400" b="1" kern="1200" dirty="0">
              <a:solidFill>
                <a:srgbClr val="642E8D"/>
              </a:solidFill>
              <a:latin typeface="Calibri"/>
              <a:ea typeface="+mn-ea"/>
              <a:cs typeface="+mn-cs"/>
            </a:rPr>
            <a:t>Homelessness</a:t>
          </a:r>
          <a:endParaRPr lang="en-US" sz="2400" b="1" kern="1200" dirty="0">
            <a:solidFill>
              <a:srgbClr val="642E8D"/>
            </a:solidFill>
            <a:latin typeface="Calibri"/>
            <a:ea typeface="+mn-ea"/>
            <a:cs typeface="+mn-cs"/>
          </a:endParaRPr>
        </a:p>
      </dsp:txBody>
      <dsp:txXfrm>
        <a:off x="1551192" y="4165696"/>
        <a:ext cx="2341432" cy="395998"/>
      </dsp:txXfrm>
    </dsp:sp>
    <dsp:sp modelId="{56DE682C-D662-4F3D-B09B-3EE222C76736}">
      <dsp:nvSpPr>
        <dsp:cNvPr id="0" name=""/>
        <dsp:cNvSpPr/>
      </dsp:nvSpPr>
      <dsp:spPr>
        <a:xfrm>
          <a:off x="2402976" y="4577123"/>
          <a:ext cx="1735912" cy="565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r" defTabSz="1066800">
            <a:lnSpc>
              <a:spcPct val="90000"/>
            </a:lnSpc>
            <a:spcBef>
              <a:spcPct val="0"/>
            </a:spcBef>
            <a:spcAft>
              <a:spcPct val="35000"/>
            </a:spcAft>
            <a:buNone/>
          </a:pPr>
          <a:r>
            <a:rPr lang="en-GB" sz="2400" b="1" kern="1200" dirty="0">
              <a:solidFill>
                <a:srgbClr val="B10058"/>
              </a:solidFill>
              <a:latin typeface="Calibri"/>
              <a:ea typeface="+mn-ea"/>
              <a:cs typeface="+mn-cs"/>
            </a:rPr>
            <a:t>Disability</a:t>
          </a:r>
          <a:endParaRPr lang="en-US" sz="2400" b="1" kern="1200" dirty="0">
            <a:solidFill>
              <a:srgbClr val="B10058"/>
            </a:solidFill>
            <a:latin typeface="Calibri"/>
            <a:ea typeface="+mn-ea"/>
            <a:cs typeface="+mn-cs"/>
          </a:endParaRPr>
        </a:p>
      </dsp:txBody>
      <dsp:txXfrm>
        <a:off x="2402976" y="4577123"/>
        <a:ext cx="1735912" cy="5657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7D3C4-F56D-4BFE-B8F7-A9E21E7FADF9}">
      <dsp:nvSpPr>
        <dsp:cNvPr id="0" name=""/>
        <dsp:cNvSpPr/>
      </dsp:nvSpPr>
      <dsp:spPr>
        <a:xfrm>
          <a:off x="-5136748" y="-786869"/>
          <a:ext cx="6117163" cy="6117163"/>
        </a:xfrm>
        <a:prstGeom prst="blockArc">
          <a:avLst>
            <a:gd name="adj1" fmla="val 18900000"/>
            <a:gd name="adj2" fmla="val 2700000"/>
            <a:gd name="adj3" fmla="val 353"/>
          </a:avLst>
        </a:prstGeom>
        <a:noFill/>
        <a:ln w="25400"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F1E962-B837-4F63-96C6-4A2E42ED9FBF}">
      <dsp:nvSpPr>
        <dsp:cNvPr id="0" name=""/>
        <dsp:cNvSpPr/>
      </dsp:nvSpPr>
      <dsp:spPr>
        <a:xfrm>
          <a:off x="365686" y="239256"/>
          <a:ext cx="7801155" cy="478331"/>
        </a:xfrm>
        <a:prstGeom prst="rect">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676"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Applications to CFS for projects supporting mental health up 260%</a:t>
          </a:r>
        </a:p>
      </dsp:txBody>
      <dsp:txXfrm>
        <a:off x="365686" y="239256"/>
        <a:ext cx="7801155" cy="478331"/>
      </dsp:txXfrm>
    </dsp:sp>
    <dsp:sp modelId="{08D8B6A1-5320-4214-A7AB-13954D8C4529}">
      <dsp:nvSpPr>
        <dsp:cNvPr id="0" name=""/>
        <dsp:cNvSpPr/>
      </dsp:nvSpPr>
      <dsp:spPr>
        <a:xfrm>
          <a:off x="66729" y="179465"/>
          <a:ext cx="597914" cy="597914"/>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EEFDBF-F239-4A9E-A9F3-69ADB031323B}">
      <dsp:nvSpPr>
        <dsp:cNvPr id="0" name=""/>
        <dsp:cNvSpPr/>
      </dsp:nvSpPr>
      <dsp:spPr>
        <a:xfrm>
          <a:off x="759147" y="956663"/>
          <a:ext cx="7407694" cy="478331"/>
        </a:xfrm>
        <a:prstGeom prst="rect">
          <a:avLst/>
        </a:prstGeom>
        <a:solidFill>
          <a:schemeClr val="accent4">
            <a:shade val="80000"/>
            <a:hueOff val="-35312"/>
            <a:satOff val="-873"/>
            <a:lumOff val="49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676"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47% increase in hospital admissions of under 16s due to eating disorders in the last 12 </a:t>
          </a:r>
          <a:r>
            <a:rPr lang="en-GB" sz="1300" kern="1200" dirty="0" err="1"/>
            <a:t>mnths</a:t>
          </a:r>
          <a:endParaRPr lang="en-GB" sz="1300" kern="1200" dirty="0"/>
        </a:p>
      </dsp:txBody>
      <dsp:txXfrm>
        <a:off x="759147" y="956663"/>
        <a:ext cx="7407694" cy="478331"/>
      </dsp:txXfrm>
    </dsp:sp>
    <dsp:sp modelId="{324BEECE-8763-4EF4-994E-5EF5B0FEB50C}">
      <dsp:nvSpPr>
        <dsp:cNvPr id="0" name=""/>
        <dsp:cNvSpPr/>
      </dsp:nvSpPr>
      <dsp:spPr>
        <a:xfrm>
          <a:off x="460189" y="896872"/>
          <a:ext cx="597914" cy="597914"/>
        </a:xfrm>
        <a:prstGeom prst="ellipse">
          <a:avLst/>
        </a:prstGeom>
        <a:solidFill>
          <a:schemeClr val="lt1">
            <a:hueOff val="0"/>
            <a:satOff val="0"/>
            <a:lumOff val="0"/>
            <a:alphaOff val="0"/>
          </a:schemeClr>
        </a:solidFill>
        <a:ln w="25400" cap="flat" cmpd="sng" algn="ctr">
          <a:solidFill>
            <a:schemeClr val="accent4">
              <a:shade val="80000"/>
              <a:hueOff val="-35312"/>
              <a:satOff val="-873"/>
              <a:lumOff val="4998"/>
              <a:alphaOff val="0"/>
            </a:schemeClr>
          </a:solidFill>
          <a:prstDash val="solid"/>
        </a:ln>
        <a:effectLst/>
      </dsp:spPr>
      <dsp:style>
        <a:lnRef idx="2">
          <a:scrgbClr r="0" g="0" b="0"/>
        </a:lnRef>
        <a:fillRef idx="1">
          <a:scrgbClr r="0" g="0" b="0"/>
        </a:fillRef>
        <a:effectRef idx="0">
          <a:scrgbClr r="0" g="0" b="0"/>
        </a:effectRef>
        <a:fontRef idx="minor"/>
      </dsp:style>
    </dsp:sp>
    <dsp:sp modelId="{5CD7CAFF-3AD9-4B7A-98E2-71083FD59412}">
      <dsp:nvSpPr>
        <dsp:cNvPr id="0" name=""/>
        <dsp:cNvSpPr/>
      </dsp:nvSpPr>
      <dsp:spPr>
        <a:xfrm>
          <a:off x="939066" y="1674070"/>
          <a:ext cx="7227774" cy="478331"/>
        </a:xfrm>
        <a:prstGeom prst="rect">
          <a:avLst/>
        </a:prstGeom>
        <a:solidFill>
          <a:schemeClr val="accent4">
            <a:shade val="80000"/>
            <a:hueOff val="-70623"/>
            <a:satOff val="-1746"/>
            <a:lumOff val="99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676"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Bereavement – increased incidence, lack of long-term holistic support for bereaved family</a:t>
          </a:r>
        </a:p>
      </dsp:txBody>
      <dsp:txXfrm>
        <a:off x="939066" y="1674070"/>
        <a:ext cx="7227774" cy="478331"/>
      </dsp:txXfrm>
    </dsp:sp>
    <dsp:sp modelId="{5A0BE6DF-527E-40DA-93BB-A7FD526C4861}">
      <dsp:nvSpPr>
        <dsp:cNvPr id="0" name=""/>
        <dsp:cNvSpPr/>
      </dsp:nvSpPr>
      <dsp:spPr>
        <a:xfrm>
          <a:off x="640109" y="1614278"/>
          <a:ext cx="597914" cy="597914"/>
        </a:xfrm>
        <a:prstGeom prst="ellipse">
          <a:avLst/>
        </a:prstGeom>
        <a:solidFill>
          <a:schemeClr val="lt1">
            <a:hueOff val="0"/>
            <a:satOff val="0"/>
            <a:lumOff val="0"/>
            <a:alphaOff val="0"/>
          </a:schemeClr>
        </a:solidFill>
        <a:ln w="25400" cap="flat" cmpd="sng" algn="ctr">
          <a:solidFill>
            <a:schemeClr val="accent4">
              <a:shade val="80000"/>
              <a:hueOff val="-70623"/>
              <a:satOff val="-1746"/>
              <a:lumOff val="9995"/>
              <a:alphaOff val="0"/>
            </a:schemeClr>
          </a:solidFill>
          <a:prstDash val="solid"/>
        </a:ln>
        <a:effectLst/>
      </dsp:spPr>
      <dsp:style>
        <a:lnRef idx="2">
          <a:scrgbClr r="0" g="0" b="0"/>
        </a:lnRef>
        <a:fillRef idx="1">
          <a:scrgbClr r="0" g="0" b="0"/>
        </a:fillRef>
        <a:effectRef idx="0">
          <a:scrgbClr r="0" g="0" b="0"/>
        </a:effectRef>
        <a:fontRef idx="minor"/>
      </dsp:style>
    </dsp:sp>
    <dsp:sp modelId="{FD00F890-0D86-4466-A17D-26633EE67707}">
      <dsp:nvSpPr>
        <dsp:cNvPr id="0" name=""/>
        <dsp:cNvSpPr/>
      </dsp:nvSpPr>
      <dsp:spPr>
        <a:xfrm>
          <a:off x="939066" y="2391022"/>
          <a:ext cx="7227774" cy="478331"/>
        </a:xfrm>
        <a:prstGeom prst="rect">
          <a:avLst/>
        </a:prstGeom>
        <a:solidFill>
          <a:schemeClr val="accent4">
            <a:shade val="80000"/>
            <a:hueOff val="-105935"/>
            <a:satOff val="-2619"/>
            <a:lumOff val="149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676"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Lack of support for families with a child with significant MH challenges, 2 year wait for CAMHs, no holistic long-term support</a:t>
          </a:r>
        </a:p>
      </dsp:txBody>
      <dsp:txXfrm>
        <a:off x="939066" y="2391022"/>
        <a:ext cx="7227774" cy="478331"/>
      </dsp:txXfrm>
    </dsp:sp>
    <dsp:sp modelId="{9348370D-2B0C-4530-9AB1-DB6F17DBC84B}">
      <dsp:nvSpPr>
        <dsp:cNvPr id="0" name=""/>
        <dsp:cNvSpPr/>
      </dsp:nvSpPr>
      <dsp:spPr>
        <a:xfrm>
          <a:off x="640109" y="2331231"/>
          <a:ext cx="597914" cy="597914"/>
        </a:xfrm>
        <a:prstGeom prst="ellipse">
          <a:avLst/>
        </a:prstGeom>
        <a:solidFill>
          <a:schemeClr val="lt1">
            <a:hueOff val="0"/>
            <a:satOff val="0"/>
            <a:lumOff val="0"/>
            <a:alphaOff val="0"/>
          </a:schemeClr>
        </a:solidFill>
        <a:ln w="25400" cap="flat" cmpd="sng" algn="ctr">
          <a:solidFill>
            <a:schemeClr val="accent4">
              <a:shade val="80000"/>
              <a:hueOff val="-105935"/>
              <a:satOff val="-2619"/>
              <a:lumOff val="14993"/>
              <a:alphaOff val="0"/>
            </a:schemeClr>
          </a:solidFill>
          <a:prstDash val="solid"/>
        </a:ln>
        <a:effectLst/>
      </dsp:spPr>
      <dsp:style>
        <a:lnRef idx="2">
          <a:scrgbClr r="0" g="0" b="0"/>
        </a:lnRef>
        <a:fillRef idx="1">
          <a:scrgbClr r="0" g="0" b="0"/>
        </a:fillRef>
        <a:effectRef idx="0">
          <a:scrgbClr r="0" g="0" b="0"/>
        </a:effectRef>
        <a:fontRef idx="minor"/>
      </dsp:style>
    </dsp:sp>
    <dsp:sp modelId="{0EBB424A-C60E-49D8-9822-D52E542DF56A}">
      <dsp:nvSpPr>
        <dsp:cNvPr id="0" name=""/>
        <dsp:cNvSpPr/>
      </dsp:nvSpPr>
      <dsp:spPr>
        <a:xfrm>
          <a:off x="759147" y="3108429"/>
          <a:ext cx="7407694" cy="478331"/>
        </a:xfrm>
        <a:prstGeom prst="rect">
          <a:avLst/>
        </a:prstGeom>
        <a:solidFill>
          <a:schemeClr val="accent4">
            <a:shade val="80000"/>
            <a:hueOff val="-141246"/>
            <a:satOff val="-3492"/>
            <a:lumOff val="199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676"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   Significant increase in the demand for counselling and family support across the county post-Covid; struggle to recruit qualified counsellors</a:t>
          </a:r>
        </a:p>
      </dsp:txBody>
      <dsp:txXfrm>
        <a:off x="759147" y="3108429"/>
        <a:ext cx="7407694" cy="478331"/>
      </dsp:txXfrm>
    </dsp:sp>
    <dsp:sp modelId="{447982B3-4BD2-4AC2-97E6-6FD40924A6EA}">
      <dsp:nvSpPr>
        <dsp:cNvPr id="0" name=""/>
        <dsp:cNvSpPr/>
      </dsp:nvSpPr>
      <dsp:spPr>
        <a:xfrm>
          <a:off x="460189" y="3048638"/>
          <a:ext cx="597914" cy="597914"/>
        </a:xfrm>
        <a:prstGeom prst="ellipse">
          <a:avLst/>
        </a:prstGeom>
        <a:solidFill>
          <a:schemeClr val="lt1">
            <a:hueOff val="0"/>
            <a:satOff val="0"/>
            <a:lumOff val="0"/>
            <a:alphaOff val="0"/>
          </a:schemeClr>
        </a:solidFill>
        <a:ln w="25400" cap="flat" cmpd="sng" algn="ctr">
          <a:solidFill>
            <a:schemeClr val="accent4">
              <a:shade val="80000"/>
              <a:hueOff val="-141246"/>
              <a:satOff val="-3492"/>
              <a:lumOff val="19990"/>
              <a:alphaOff val="0"/>
            </a:schemeClr>
          </a:solidFill>
          <a:prstDash val="solid"/>
        </a:ln>
        <a:effectLst/>
      </dsp:spPr>
      <dsp:style>
        <a:lnRef idx="2">
          <a:scrgbClr r="0" g="0" b="0"/>
        </a:lnRef>
        <a:fillRef idx="1">
          <a:scrgbClr r="0" g="0" b="0"/>
        </a:fillRef>
        <a:effectRef idx="0">
          <a:scrgbClr r="0" g="0" b="0"/>
        </a:effectRef>
        <a:fontRef idx="minor"/>
      </dsp:style>
    </dsp:sp>
    <dsp:sp modelId="{86D38CB4-2530-49B5-BDF2-86B41C192E3F}">
      <dsp:nvSpPr>
        <dsp:cNvPr id="0" name=""/>
        <dsp:cNvSpPr/>
      </dsp:nvSpPr>
      <dsp:spPr>
        <a:xfrm>
          <a:off x="365686" y="3825836"/>
          <a:ext cx="7801155" cy="478331"/>
        </a:xfrm>
        <a:prstGeom prst="rect">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676"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Historic lack of MH support for primary age children – no charities working in this space because no funding in this space – self-harming and eating disorders dramatically increase in this age-range during lockdown</a:t>
          </a:r>
        </a:p>
      </dsp:txBody>
      <dsp:txXfrm>
        <a:off x="365686" y="3825836"/>
        <a:ext cx="7801155" cy="478331"/>
      </dsp:txXfrm>
    </dsp:sp>
    <dsp:sp modelId="{C6897C6A-8B20-4385-9FF8-03EED10ABDA5}">
      <dsp:nvSpPr>
        <dsp:cNvPr id="0" name=""/>
        <dsp:cNvSpPr/>
      </dsp:nvSpPr>
      <dsp:spPr>
        <a:xfrm>
          <a:off x="66729" y="3766044"/>
          <a:ext cx="597914" cy="597914"/>
        </a:xfrm>
        <a:prstGeom prst="ellipse">
          <a:avLst/>
        </a:prstGeom>
        <a:solidFill>
          <a:schemeClr val="lt1">
            <a:hueOff val="0"/>
            <a:satOff val="0"/>
            <a:lumOff val="0"/>
            <a:alphaOff val="0"/>
          </a:schemeClr>
        </a:solidFill>
        <a:ln w="25400" cap="flat" cmpd="sng" algn="ctr">
          <a:solidFill>
            <a:schemeClr val="accent4">
              <a:shade val="80000"/>
              <a:hueOff val="-176558"/>
              <a:satOff val="-4365"/>
              <a:lumOff val="2498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475AC-3FAD-4C21-90C3-C65368D51D64}">
      <dsp:nvSpPr>
        <dsp:cNvPr id="0" name=""/>
        <dsp:cNvSpPr/>
      </dsp:nvSpPr>
      <dsp:spPr>
        <a:xfrm>
          <a:off x="508614" y="678882"/>
          <a:ext cx="2722783" cy="1480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We support many  brilliant small community organisations working with young people. </a:t>
          </a:r>
        </a:p>
        <a:p>
          <a:pPr marL="0" lvl="0" indent="0" algn="ctr" defTabSz="533400">
            <a:lnSpc>
              <a:spcPct val="90000"/>
            </a:lnSpc>
            <a:spcBef>
              <a:spcPct val="0"/>
            </a:spcBef>
            <a:spcAft>
              <a:spcPct val="35000"/>
            </a:spcAft>
            <a:buNone/>
          </a:pPr>
          <a:r>
            <a:rPr lang="en-GB" sz="1200" kern="1200" dirty="0"/>
            <a:t>We have 4 different funds giving grants to projects for Mental Health support.</a:t>
          </a:r>
        </a:p>
        <a:p>
          <a:pPr marL="0" lvl="0" indent="0" algn="ctr" defTabSz="533400">
            <a:lnSpc>
              <a:spcPct val="90000"/>
            </a:lnSpc>
            <a:spcBef>
              <a:spcPct val="0"/>
            </a:spcBef>
            <a:spcAft>
              <a:spcPct val="35000"/>
            </a:spcAft>
            <a:buNone/>
          </a:pPr>
          <a:r>
            <a:rPr lang="en-GB" sz="1200" kern="1200" dirty="0"/>
            <a:t>We struggle to get applications in because all funding is short-term.</a:t>
          </a:r>
        </a:p>
      </dsp:txBody>
      <dsp:txXfrm>
        <a:off x="508614" y="678882"/>
        <a:ext cx="2722783" cy="1480118"/>
      </dsp:txXfrm>
    </dsp:sp>
    <dsp:sp modelId="{1297D1D0-4859-4120-BEAB-B6B1D3C53FD8}">
      <dsp:nvSpPr>
        <dsp:cNvPr id="0" name=""/>
        <dsp:cNvSpPr/>
      </dsp:nvSpPr>
      <dsp:spPr>
        <a:xfrm>
          <a:off x="508614" y="2862357"/>
          <a:ext cx="2722783" cy="1681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GB" sz="4800" kern="1200" dirty="0"/>
            <a:t>To date</a:t>
          </a:r>
        </a:p>
      </dsp:txBody>
      <dsp:txXfrm>
        <a:off x="508614" y="2862357"/>
        <a:ext cx="2722783" cy="1681067"/>
      </dsp:txXfrm>
    </dsp:sp>
    <dsp:sp modelId="{CE99446E-5570-49E6-8A55-3E10C2D448FF}">
      <dsp:nvSpPr>
        <dsp:cNvPr id="0" name=""/>
        <dsp:cNvSpPr/>
      </dsp:nvSpPr>
      <dsp:spPr>
        <a:xfrm>
          <a:off x="505519" y="697403"/>
          <a:ext cx="216585" cy="216585"/>
        </a:xfrm>
        <a:prstGeom prst="ellipse">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CB8F50-A437-44CC-A302-A944EA4CE7D0}">
      <dsp:nvSpPr>
        <dsp:cNvPr id="0" name=""/>
        <dsp:cNvSpPr/>
      </dsp:nvSpPr>
      <dsp:spPr>
        <a:xfrm>
          <a:off x="657129" y="394184"/>
          <a:ext cx="216585" cy="216585"/>
        </a:xfrm>
        <a:prstGeom prst="ellipse">
          <a:avLst/>
        </a:prstGeom>
        <a:solidFill>
          <a:schemeClr val="accent4">
            <a:alpha val="90000"/>
            <a:hueOff val="0"/>
            <a:satOff val="0"/>
            <a:lumOff val="0"/>
            <a:alphaOff val="-2222"/>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2877EF-2F67-4612-98ED-7191B2307ABF}">
      <dsp:nvSpPr>
        <dsp:cNvPr id="0" name=""/>
        <dsp:cNvSpPr/>
      </dsp:nvSpPr>
      <dsp:spPr>
        <a:xfrm>
          <a:off x="1020992" y="454828"/>
          <a:ext cx="340347" cy="340347"/>
        </a:xfrm>
        <a:prstGeom prst="ellipse">
          <a:avLst/>
        </a:prstGeom>
        <a:solidFill>
          <a:schemeClr val="accent4">
            <a:alpha val="90000"/>
            <a:hueOff val="0"/>
            <a:satOff val="0"/>
            <a:lumOff val="0"/>
            <a:alphaOff val="-4444"/>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3B750B-B0E9-4128-9815-A30CDDE821A4}">
      <dsp:nvSpPr>
        <dsp:cNvPr id="0" name=""/>
        <dsp:cNvSpPr/>
      </dsp:nvSpPr>
      <dsp:spPr>
        <a:xfrm>
          <a:off x="1324211" y="121287"/>
          <a:ext cx="216585" cy="216585"/>
        </a:xfrm>
        <a:prstGeom prst="ellipse">
          <a:avLst/>
        </a:prstGeom>
        <a:solidFill>
          <a:schemeClr val="accent4">
            <a:alpha val="90000"/>
            <a:hueOff val="0"/>
            <a:satOff val="0"/>
            <a:lumOff val="0"/>
            <a:alphaOff val="-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8FDB21-FB23-4044-B419-A037CAF37BC0}">
      <dsp:nvSpPr>
        <dsp:cNvPr id="0" name=""/>
        <dsp:cNvSpPr/>
      </dsp:nvSpPr>
      <dsp:spPr>
        <a:xfrm>
          <a:off x="1718396" y="0"/>
          <a:ext cx="216585" cy="216585"/>
        </a:xfrm>
        <a:prstGeom prst="ellipse">
          <a:avLst/>
        </a:prstGeom>
        <a:solidFill>
          <a:schemeClr val="accent4">
            <a:alpha val="90000"/>
            <a:hueOff val="0"/>
            <a:satOff val="0"/>
            <a:lumOff val="0"/>
            <a:alphaOff val="-8889"/>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2BFAA0-1430-4620-A1B7-FFAEEC2A3EF5}">
      <dsp:nvSpPr>
        <dsp:cNvPr id="0" name=""/>
        <dsp:cNvSpPr/>
      </dsp:nvSpPr>
      <dsp:spPr>
        <a:xfrm>
          <a:off x="2203546" y="212253"/>
          <a:ext cx="216585" cy="216585"/>
        </a:xfrm>
        <a:prstGeom prst="ellipse">
          <a:avLst/>
        </a:prstGeom>
        <a:solidFill>
          <a:schemeClr val="accent4">
            <a:alpha val="90000"/>
            <a:hueOff val="0"/>
            <a:satOff val="0"/>
            <a:lumOff val="0"/>
            <a:alphaOff val="-11111"/>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410745-69CE-485C-805F-A1A1B85CA162}">
      <dsp:nvSpPr>
        <dsp:cNvPr id="0" name=""/>
        <dsp:cNvSpPr/>
      </dsp:nvSpPr>
      <dsp:spPr>
        <a:xfrm>
          <a:off x="2506766" y="363862"/>
          <a:ext cx="340347" cy="340347"/>
        </a:xfrm>
        <a:prstGeom prst="ellipse">
          <a:avLst/>
        </a:prstGeom>
        <a:solidFill>
          <a:schemeClr val="accent4">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3C6ACE-072F-4DC1-A5AA-0CBEBA4E44B4}">
      <dsp:nvSpPr>
        <dsp:cNvPr id="0" name=""/>
        <dsp:cNvSpPr/>
      </dsp:nvSpPr>
      <dsp:spPr>
        <a:xfrm>
          <a:off x="2931272" y="697403"/>
          <a:ext cx="216585" cy="216585"/>
        </a:xfrm>
        <a:prstGeom prst="ellipse">
          <a:avLst/>
        </a:prstGeom>
        <a:solidFill>
          <a:schemeClr val="accent4">
            <a:alpha val="90000"/>
            <a:hueOff val="0"/>
            <a:satOff val="0"/>
            <a:lumOff val="0"/>
            <a:alphaOff val="-1555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F554C1-81DA-4D93-A8F9-64441E61AC8D}">
      <dsp:nvSpPr>
        <dsp:cNvPr id="0" name=""/>
        <dsp:cNvSpPr/>
      </dsp:nvSpPr>
      <dsp:spPr>
        <a:xfrm>
          <a:off x="3113204" y="1030944"/>
          <a:ext cx="216585" cy="216585"/>
        </a:xfrm>
        <a:prstGeom prst="ellipse">
          <a:avLst/>
        </a:prstGeom>
        <a:solidFill>
          <a:schemeClr val="accent4">
            <a:alpha val="90000"/>
            <a:hueOff val="0"/>
            <a:satOff val="0"/>
            <a:lumOff val="0"/>
            <a:alphaOff val="-17778"/>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530672-04DF-43D3-A107-4BF8B0875315}">
      <dsp:nvSpPr>
        <dsp:cNvPr id="0" name=""/>
        <dsp:cNvSpPr/>
      </dsp:nvSpPr>
      <dsp:spPr>
        <a:xfrm>
          <a:off x="1695452" y="326879"/>
          <a:ext cx="319367" cy="310545"/>
        </a:xfrm>
        <a:prstGeom prst="ellipse">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68BF1A-299F-46D0-A9E9-9464DC69DF5C}">
      <dsp:nvSpPr>
        <dsp:cNvPr id="0" name=""/>
        <dsp:cNvSpPr/>
      </dsp:nvSpPr>
      <dsp:spPr>
        <a:xfrm>
          <a:off x="353910" y="1546417"/>
          <a:ext cx="216585" cy="216585"/>
        </a:xfrm>
        <a:prstGeom prst="ellipse">
          <a:avLst/>
        </a:prstGeom>
        <a:solidFill>
          <a:schemeClr val="accent4">
            <a:alpha val="90000"/>
            <a:hueOff val="0"/>
            <a:satOff val="0"/>
            <a:lumOff val="0"/>
            <a:alphaOff val="-22222"/>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A8A0A8-6E16-4CF5-B480-D14C3869979A}">
      <dsp:nvSpPr>
        <dsp:cNvPr id="0" name=""/>
        <dsp:cNvSpPr/>
      </dsp:nvSpPr>
      <dsp:spPr>
        <a:xfrm>
          <a:off x="535841" y="1819314"/>
          <a:ext cx="340347" cy="340347"/>
        </a:xfrm>
        <a:prstGeom prst="ellipse">
          <a:avLst/>
        </a:prstGeom>
        <a:solidFill>
          <a:schemeClr val="accent4">
            <a:alpha val="90000"/>
            <a:hueOff val="0"/>
            <a:satOff val="0"/>
            <a:lumOff val="0"/>
            <a:alphaOff val="-24444"/>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40DB4C-E0D8-48D5-B98A-F1B021ECCA37}">
      <dsp:nvSpPr>
        <dsp:cNvPr id="0" name=""/>
        <dsp:cNvSpPr/>
      </dsp:nvSpPr>
      <dsp:spPr>
        <a:xfrm>
          <a:off x="990670" y="2061889"/>
          <a:ext cx="495051" cy="495051"/>
        </a:xfrm>
        <a:prstGeom prst="ellipse">
          <a:avLst/>
        </a:prstGeom>
        <a:solidFill>
          <a:schemeClr val="accent4">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3675E6-9E9D-45A3-B924-4C56EF24D00B}">
      <dsp:nvSpPr>
        <dsp:cNvPr id="0" name=""/>
        <dsp:cNvSpPr/>
      </dsp:nvSpPr>
      <dsp:spPr>
        <a:xfrm>
          <a:off x="1627430" y="2456074"/>
          <a:ext cx="216585" cy="216585"/>
        </a:xfrm>
        <a:prstGeom prst="ellipse">
          <a:avLst/>
        </a:prstGeom>
        <a:solidFill>
          <a:schemeClr val="accent4">
            <a:alpha val="90000"/>
            <a:hueOff val="0"/>
            <a:satOff val="0"/>
            <a:lumOff val="0"/>
            <a:alphaOff val="-28889"/>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FA4EB5-9D9E-476C-9A06-F618426BDF03}">
      <dsp:nvSpPr>
        <dsp:cNvPr id="0" name=""/>
        <dsp:cNvSpPr/>
      </dsp:nvSpPr>
      <dsp:spPr>
        <a:xfrm>
          <a:off x="1748718" y="2061889"/>
          <a:ext cx="340347" cy="340347"/>
        </a:xfrm>
        <a:prstGeom prst="ellipse">
          <a:avLst/>
        </a:prstGeom>
        <a:solidFill>
          <a:schemeClr val="accent4">
            <a:alpha val="90000"/>
            <a:hueOff val="0"/>
            <a:satOff val="0"/>
            <a:lumOff val="0"/>
            <a:alphaOff val="-31111"/>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CDE658-9ED0-4662-823E-E4065A91A31B}">
      <dsp:nvSpPr>
        <dsp:cNvPr id="0" name=""/>
        <dsp:cNvSpPr/>
      </dsp:nvSpPr>
      <dsp:spPr>
        <a:xfrm>
          <a:off x="2051937" y="2486396"/>
          <a:ext cx="216585" cy="216585"/>
        </a:xfrm>
        <a:prstGeom prst="ellipse">
          <a:avLst/>
        </a:prstGeom>
        <a:solidFill>
          <a:schemeClr val="accent4">
            <a:alpha val="90000"/>
            <a:hueOff val="0"/>
            <a:satOff val="0"/>
            <a:lumOff val="0"/>
            <a:alphaOff val="-3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B82238-F36B-485E-9922-0A8AF1BE0DAC}">
      <dsp:nvSpPr>
        <dsp:cNvPr id="0" name=""/>
        <dsp:cNvSpPr/>
      </dsp:nvSpPr>
      <dsp:spPr>
        <a:xfrm>
          <a:off x="2324834" y="2001246"/>
          <a:ext cx="495051" cy="495051"/>
        </a:xfrm>
        <a:prstGeom prst="ellipse">
          <a:avLst/>
        </a:prstGeom>
        <a:solidFill>
          <a:schemeClr val="accent4">
            <a:alpha val="90000"/>
            <a:hueOff val="0"/>
            <a:satOff val="0"/>
            <a:lumOff val="0"/>
            <a:alphaOff val="-3555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E06763-BF21-492E-8971-ED0BA547354B}">
      <dsp:nvSpPr>
        <dsp:cNvPr id="0" name=""/>
        <dsp:cNvSpPr/>
      </dsp:nvSpPr>
      <dsp:spPr>
        <a:xfrm>
          <a:off x="2991916" y="1879958"/>
          <a:ext cx="340347" cy="340347"/>
        </a:xfrm>
        <a:prstGeom prst="ellipse">
          <a:avLst/>
        </a:prstGeom>
        <a:solidFill>
          <a:schemeClr val="accent4">
            <a:alpha val="90000"/>
            <a:hueOff val="0"/>
            <a:satOff val="0"/>
            <a:lumOff val="0"/>
            <a:alphaOff val="-37778"/>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D586CC-1DCC-466A-8A91-AC518DA81EAE}">
      <dsp:nvSpPr>
        <dsp:cNvPr id="0" name=""/>
        <dsp:cNvSpPr/>
      </dsp:nvSpPr>
      <dsp:spPr>
        <a:xfrm>
          <a:off x="3332264" y="454324"/>
          <a:ext cx="999553" cy="1908256"/>
        </a:xfrm>
        <a:prstGeom prst="chevron">
          <a:avLst>
            <a:gd name="adj" fmla="val 62310"/>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A1C36B-22A7-40BB-9AA1-43E86A7DAA68}">
      <dsp:nvSpPr>
        <dsp:cNvPr id="0" name=""/>
        <dsp:cNvSpPr/>
      </dsp:nvSpPr>
      <dsp:spPr>
        <a:xfrm>
          <a:off x="4150081" y="454324"/>
          <a:ext cx="999553" cy="1908256"/>
        </a:xfrm>
        <a:prstGeom prst="chevron">
          <a:avLst>
            <a:gd name="adj" fmla="val 62310"/>
          </a:avLst>
        </a:prstGeom>
        <a:solidFill>
          <a:schemeClr val="accent4">
            <a:shade val="90000"/>
            <a:hueOff val="-217566"/>
            <a:satOff val="-5929"/>
            <a:lumOff val="320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4516C4-0238-405F-82F4-F52DB7C38216}">
      <dsp:nvSpPr>
        <dsp:cNvPr id="0" name=""/>
        <dsp:cNvSpPr/>
      </dsp:nvSpPr>
      <dsp:spPr>
        <a:xfrm>
          <a:off x="5354088" y="318948"/>
          <a:ext cx="2317146" cy="2317146"/>
        </a:xfrm>
        <a:prstGeom prst="ellipse">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GB" sz="3900" kern="1200" dirty="0"/>
            <a:t>Funding step-change</a:t>
          </a:r>
        </a:p>
      </dsp:txBody>
      <dsp:txXfrm>
        <a:off x="5693426" y="658286"/>
        <a:ext cx="1638470" cy="1638470"/>
      </dsp:txXfrm>
    </dsp:sp>
    <dsp:sp modelId="{2677C848-538B-4C77-9F7B-153E79BE8667}">
      <dsp:nvSpPr>
        <dsp:cNvPr id="0" name=""/>
        <dsp:cNvSpPr/>
      </dsp:nvSpPr>
      <dsp:spPr>
        <a:xfrm>
          <a:off x="5149634" y="2862357"/>
          <a:ext cx="2726054" cy="1681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GB" sz="4800" kern="1200" dirty="0"/>
            <a:t>Convening</a:t>
          </a:r>
        </a:p>
      </dsp:txBody>
      <dsp:txXfrm>
        <a:off x="5149634" y="2862357"/>
        <a:ext cx="2726054" cy="1681067"/>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6FE950-B015-42A7-9706-9FF87A350342}" type="datetimeFigureOut">
              <a:rPr lang="en-GB" smtClean="0"/>
              <a:t>16/03/2022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9396D-4F45-473F-9F8C-3F8050931153}" type="slidenum">
              <a:rPr lang="en-GB" smtClean="0"/>
              <a:t>‹#›</a:t>
            </a:fld>
            <a:endParaRPr lang="en-GB"/>
          </a:p>
        </p:txBody>
      </p:sp>
    </p:spTree>
    <p:extLst>
      <p:ext uri="{BB962C8B-B14F-4D97-AF65-F5344CB8AC3E}">
        <p14:creationId xmlns:p14="http://schemas.microsoft.com/office/powerpoint/2010/main" val="2046090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1191015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0"/>
              </a:spcAft>
            </a:pPr>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405935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13</a:t>
            </a:fld>
            <a:endParaRPr lang="en-GB" dirty="0"/>
          </a:p>
        </p:txBody>
      </p:sp>
    </p:spTree>
    <p:extLst>
      <p:ext uri="{BB962C8B-B14F-4D97-AF65-F5344CB8AC3E}">
        <p14:creationId xmlns:p14="http://schemas.microsoft.com/office/powerpoint/2010/main" val="2678898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14</a:t>
            </a:fld>
            <a:endParaRPr lang="en-GB" dirty="0"/>
          </a:p>
        </p:txBody>
      </p:sp>
    </p:spTree>
    <p:extLst>
      <p:ext uri="{BB962C8B-B14F-4D97-AF65-F5344CB8AC3E}">
        <p14:creationId xmlns:p14="http://schemas.microsoft.com/office/powerpoint/2010/main" val="503585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15</a:t>
            </a:fld>
            <a:endParaRPr lang="en-GB" dirty="0"/>
          </a:p>
        </p:txBody>
      </p:sp>
    </p:spTree>
    <p:extLst>
      <p:ext uri="{BB962C8B-B14F-4D97-AF65-F5344CB8AC3E}">
        <p14:creationId xmlns:p14="http://schemas.microsoft.com/office/powerpoint/2010/main" val="92133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0"/>
              </a:spcAft>
            </a:pPr>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16</a:t>
            </a:fld>
            <a:endParaRPr lang="en-GB" dirty="0">
              <a:solidFill>
                <a:prstClr val="black"/>
              </a:solidFill>
            </a:endParaRPr>
          </a:p>
        </p:txBody>
      </p:sp>
    </p:spTree>
    <p:extLst>
      <p:ext uri="{BB962C8B-B14F-4D97-AF65-F5344CB8AC3E}">
        <p14:creationId xmlns:p14="http://schemas.microsoft.com/office/powerpoint/2010/main" val="4081316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0"/>
              </a:spcAft>
            </a:pPr>
            <a:endParaRPr lang="en-GB" sz="1400" dirty="0">
              <a:effectLst/>
              <a:latin typeface="Cambria" panose="02040503050406030204" pitchFamily="18" charset="0"/>
              <a:ea typeface="MS Mincho"/>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080ACEF-038B-C84F-B8C5-91258E241761}" type="slidenum">
              <a:rPr lang="en-GB" smtClean="0"/>
              <a:pPr/>
              <a:t>17</a:t>
            </a:fld>
            <a:endParaRPr lang="en-GB" dirty="0"/>
          </a:p>
        </p:txBody>
      </p:sp>
    </p:spTree>
    <p:extLst>
      <p:ext uri="{BB962C8B-B14F-4D97-AF65-F5344CB8AC3E}">
        <p14:creationId xmlns:p14="http://schemas.microsoft.com/office/powerpoint/2010/main" val="1042481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18</a:t>
            </a:fld>
            <a:endParaRPr lang="en-GB" dirty="0"/>
          </a:p>
        </p:txBody>
      </p:sp>
    </p:spTree>
    <p:extLst>
      <p:ext uri="{BB962C8B-B14F-4D97-AF65-F5344CB8AC3E}">
        <p14:creationId xmlns:p14="http://schemas.microsoft.com/office/powerpoint/2010/main" val="3372524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endParaRPr lang="en-GB" dirty="0"/>
          </a:p>
        </p:txBody>
      </p:sp>
      <p:sp>
        <p:nvSpPr>
          <p:cNvPr id="4" name="Slide Number Placeholder 3"/>
          <p:cNvSpPr>
            <a:spLocks noGrp="1"/>
          </p:cNvSpPr>
          <p:nvPr>
            <p:ph type="sldNum" sz="quarter" idx="10"/>
          </p:nvPr>
        </p:nvSpPr>
        <p:spPr/>
        <p:txBody>
          <a:bodyPr/>
          <a:lstStyle/>
          <a:p>
            <a:fld id="{ECC4D833-3542-954F-A9CE-48898B03930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170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20</a:t>
            </a:fld>
            <a:endParaRPr lang="en-GB" dirty="0"/>
          </a:p>
        </p:txBody>
      </p:sp>
    </p:spTree>
    <p:extLst>
      <p:ext uri="{BB962C8B-B14F-4D97-AF65-F5344CB8AC3E}">
        <p14:creationId xmlns:p14="http://schemas.microsoft.com/office/powerpoint/2010/main" val="169650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21</a:t>
            </a:fld>
            <a:endParaRPr lang="en-GB" dirty="0"/>
          </a:p>
        </p:txBody>
      </p:sp>
    </p:spTree>
    <p:extLst>
      <p:ext uri="{BB962C8B-B14F-4D97-AF65-F5344CB8AC3E}">
        <p14:creationId xmlns:p14="http://schemas.microsoft.com/office/powerpoint/2010/main" val="3319301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1527769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24</a:t>
            </a:fld>
            <a:endParaRPr lang="en-GB" dirty="0"/>
          </a:p>
        </p:txBody>
      </p:sp>
    </p:spTree>
    <p:extLst>
      <p:ext uri="{BB962C8B-B14F-4D97-AF65-F5344CB8AC3E}">
        <p14:creationId xmlns:p14="http://schemas.microsoft.com/office/powerpoint/2010/main" val="1325720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25</a:t>
            </a:fld>
            <a:endParaRPr lang="en-GB" dirty="0"/>
          </a:p>
        </p:txBody>
      </p:sp>
    </p:spTree>
    <p:extLst>
      <p:ext uri="{BB962C8B-B14F-4D97-AF65-F5344CB8AC3E}">
        <p14:creationId xmlns:p14="http://schemas.microsoft.com/office/powerpoint/2010/main" val="2371405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486324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34</a:t>
            </a:fld>
            <a:endParaRPr lang="en-GB" dirty="0">
              <a:solidFill>
                <a:prstClr val="black"/>
              </a:solidFill>
            </a:endParaRPr>
          </a:p>
        </p:txBody>
      </p:sp>
    </p:spTree>
    <p:extLst>
      <p:ext uri="{BB962C8B-B14F-4D97-AF65-F5344CB8AC3E}">
        <p14:creationId xmlns:p14="http://schemas.microsoft.com/office/powerpoint/2010/main" val="1678569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6190466-2E85-4CB6-A890-AEC39168C4BF}" type="slidenum">
              <a:rPr lang="en-GB" altLang="en-US"/>
              <a:pPr>
                <a:defRPr/>
              </a:pPr>
              <a:t>35</a:t>
            </a:fld>
            <a:endParaRPr lang="en-GB" altLang="en-US" dirty="0"/>
          </a:p>
        </p:txBody>
      </p:sp>
    </p:spTree>
    <p:extLst>
      <p:ext uri="{BB962C8B-B14F-4D97-AF65-F5344CB8AC3E}">
        <p14:creationId xmlns:p14="http://schemas.microsoft.com/office/powerpoint/2010/main" val="1551198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Calibri" panose="020F0502020204030204" pitchFamily="34" charset="0"/>
                <a:ea typeface="Calibri" panose="020F0502020204030204" pitchFamily="34" charset="0"/>
                <a:cs typeface="Calibri" panose="020F0502020204030204" pitchFamily="34" charset="0"/>
              </a:rPr>
              <a:t>a critical incident is defined as ‘any </a:t>
            </a:r>
            <a:r>
              <a:rPr lang="en-GB" sz="1200" b="1" dirty="0">
                <a:latin typeface="Calibri" panose="020F0502020204030204" pitchFamily="34" charset="0"/>
                <a:ea typeface="Calibri" panose="020F0502020204030204" pitchFamily="34" charset="0"/>
                <a:cs typeface="Calibri" panose="020F0502020204030204" pitchFamily="34" charset="0"/>
              </a:rPr>
              <a:t>incident</a:t>
            </a:r>
            <a:r>
              <a:rPr lang="en-GB" sz="1200" dirty="0">
                <a:latin typeface="Calibri" panose="020F0502020204030204" pitchFamily="34" charset="0"/>
                <a:ea typeface="Calibri" panose="020F0502020204030204" pitchFamily="34" charset="0"/>
                <a:cs typeface="Calibri" panose="020F0502020204030204" pitchFamily="34" charset="0"/>
              </a:rPr>
              <a:t> where the effectiveness of the </a:t>
            </a:r>
            <a:r>
              <a:rPr lang="en-GB" sz="1200" b="1" dirty="0">
                <a:latin typeface="Calibri" panose="020F0502020204030204" pitchFamily="34" charset="0"/>
                <a:ea typeface="Calibri" panose="020F0502020204030204" pitchFamily="34" charset="0"/>
                <a:cs typeface="Calibri" panose="020F0502020204030204" pitchFamily="34" charset="0"/>
              </a:rPr>
              <a:t>police</a:t>
            </a:r>
            <a:r>
              <a:rPr lang="en-GB" sz="1200" dirty="0">
                <a:latin typeface="Calibri" panose="020F0502020204030204" pitchFamily="34" charset="0"/>
                <a:ea typeface="Calibri" panose="020F0502020204030204" pitchFamily="34" charset="0"/>
                <a:cs typeface="Calibri" panose="020F0502020204030204" pitchFamily="34" charset="0"/>
              </a:rPr>
              <a:t> response is likely to have a significant impact on the confidence of the victim, their family and/or the community’.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Calibri" panose="020F0502020204030204" pitchFamily="34" charset="0"/>
                <a:ea typeface="Calibri" panose="020F0502020204030204" pitchFamily="34" charset="0"/>
                <a:cs typeface="Calibri" panose="020F0502020204030204" pitchFamily="34" charset="0"/>
              </a:rPr>
              <a:t>If the Police aspect is taken out then the definition remains and can be child</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06190466-2E85-4CB6-A890-AEC39168C4BF}" type="slidenum">
              <a:rPr lang="en-GB" altLang="en-US" smtClean="0"/>
              <a:pPr>
                <a:defRPr/>
              </a:pPr>
              <a:t>36</a:t>
            </a:fld>
            <a:endParaRPr lang="en-GB" altLang="en-US" dirty="0"/>
          </a:p>
        </p:txBody>
      </p:sp>
    </p:spTree>
    <p:extLst>
      <p:ext uri="{BB962C8B-B14F-4D97-AF65-F5344CB8AC3E}">
        <p14:creationId xmlns:p14="http://schemas.microsoft.com/office/powerpoint/2010/main" val="3884090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Calibri" panose="020F0502020204030204" pitchFamily="34" charset="0"/>
                <a:ea typeface="Calibri" panose="020F0502020204030204" pitchFamily="34" charset="0"/>
                <a:cs typeface="Calibri" panose="020F0502020204030204" pitchFamily="34" charset="0"/>
              </a:rPr>
              <a:t>a critical incident is defined as ‘any </a:t>
            </a:r>
            <a:r>
              <a:rPr lang="en-GB" sz="1200" b="1" dirty="0">
                <a:latin typeface="Calibri" panose="020F0502020204030204" pitchFamily="34" charset="0"/>
                <a:ea typeface="Calibri" panose="020F0502020204030204" pitchFamily="34" charset="0"/>
                <a:cs typeface="Calibri" panose="020F0502020204030204" pitchFamily="34" charset="0"/>
              </a:rPr>
              <a:t>incident</a:t>
            </a:r>
            <a:r>
              <a:rPr lang="en-GB" sz="1200" dirty="0">
                <a:latin typeface="Calibri" panose="020F0502020204030204" pitchFamily="34" charset="0"/>
                <a:ea typeface="Calibri" panose="020F0502020204030204" pitchFamily="34" charset="0"/>
                <a:cs typeface="Calibri" panose="020F0502020204030204" pitchFamily="34" charset="0"/>
              </a:rPr>
              <a:t> where the effectiveness of the </a:t>
            </a:r>
            <a:r>
              <a:rPr lang="en-GB" sz="1200" b="1" dirty="0">
                <a:latin typeface="Calibri" panose="020F0502020204030204" pitchFamily="34" charset="0"/>
                <a:ea typeface="Calibri" panose="020F0502020204030204" pitchFamily="34" charset="0"/>
                <a:cs typeface="Calibri" panose="020F0502020204030204" pitchFamily="34" charset="0"/>
              </a:rPr>
              <a:t>police</a:t>
            </a:r>
            <a:r>
              <a:rPr lang="en-GB" sz="1200" dirty="0">
                <a:latin typeface="Calibri" panose="020F0502020204030204" pitchFamily="34" charset="0"/>
                <a:ea typeface="Calibri" panose="020F0502020204030204" pitchFamily="34" charset="0"/>
                <a:cs typeface="Calibri" panose="020F0502020204030204" pitchFamily="34" charset="0"/>
              </a:rPr>
              <a:t> response is likely to have a significant impact on the confidence of the victim, their family and/or the community’.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Calibri" panose="020F0502020204030204" pitchFamily="34" charset="0"/>
                <a:ea typeface="Calibri" panose="020F0502020204030204" pitchFamily="34" charset="0"/>
                <a:cs typeface="Calibri" panose="020F0502020204030204" pitchFamily="34" charset="0"/>
              </a:rPr>
              <a:t>If the Police aspect is taken out then the definition remains and can be child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Calibri" panose="020F0502020204030204" pitchFamily="34" charset="0"/>
                <a:ea typeface="Calibri" panose="020F0502020204030204" pitchFamily="34" charset="0"/>
                <a:cs typeface="Calibri" panose="020F0502020204030204" pitchFamily="34" charset="0"/>
              </a:rPr>
              <a:t>Concept of sustained public protection….must act now to prevent future threats…….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06190466-2E85-4CB6-A890-AEC39168C4BF}" type="slidenum">
              <a:rPr lang="en-GB" altLang="en-US" smtClean="0"/>
              <a:pPr>
                <a:defRPr/>
              </a:pPr>
              <a:t>37</a:t>
            </a:fld>
            <a:endParaRPr lang="en-GB" altLang="en-US" dirty="0"/>
          </a:p>
        </p:txBody>
      </p:sp>
    </p:spTree>
    <p:extLst>
      <p:ext uri="{BB962C8B-B14F-4D97-AF65-F5344CB8AC3E}">
        <p14:creationId xmlns:p14="http://schemas.microsoft.com/office/powerpoint/2010/main" val="312516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6190466-2E85-4CB6-A890-AEC39168C4BF}" type="slidenum">
              <a:rPr lang="en-GB" altLang="en-US" smtClean="0"/>
              <a:pPr>
                <a:defRPr/>
              </a:pPr>
              <a:t>38</a:t>
            </a:fld>
            <a:endParaRPr lang="en-GB" altLang="en-US" dirty="0"/>
          </a:p>
        </p:txBody>
      </p:sp>
    </p:spTree>
    <p:extLst>
      <p:ext uri="{BB962C8B-B14F-4D97-AF65-F5344CB8AC3E}">
        <p14:creationId xmlns:p14="http://schemas.microsoft.com/office/powerpoint/2010/main" val="1647143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study by The College of Policing highlights the fact that the demand on the police service has changed significantly and we are expected to understand and deliver a range of different services for a complex society 1. It is also </a:t>
            </a:r>
            <a:r>
              <a:rPr lang="en-US" dirty="0" err="1"/>
              <a:t>recognised</a:t>
            </a:r>
            <a:r>
              <a:rPr lang="en-US" dirty="0"/>
              <a:t> that as financial constraints continue to affect the shape of the </a:t>
            </a:r>
            <a:r>
              <a:rPr lang="en-US" dirty="0" err="1"/>
              <a:t>organisation</a:t>
            </a:r>
            <a:r>
              <a:rPr lang="en-US" dirty="0"/>
              <a:t> the challenges we face become greater. An ability to reduce the demand coming into the service is essential in maintaining the service we currently provide</a:t>
            </a:r>
          </a:p>
          <a:p>
            <a:endParaRPr lang="en-US" dirty="0"/>
          </a:p>
          <a:p>
            <a:r>
              <a:rPr lang="en-US" dirty="0"/>
              <a:t>For C&amp;YP this is particularly relevant as we know that early identification of vulnerability and reducing their exposure to harm will have a significant impact. We understand more clearly the issues of mental health, domestic abuse and child sexual exploitation and </a:t>
            </a:r>
            <a:r>
              <a:rPr lang="en-US" dirty="0" err="1"/>
              <a:t>recognise</a:t>
            </a:r>
            <a:r>
              <a:rPr lang="en-US" dirty="0"/>
              <a:t> that young people are as much at risk of this as adults are. However, there is still more that we can do</a:t>
            </a:r>
          </a:p>
          <a:p>
            <a:endParaRPr lang="en-US" dirty="0"/>
          </a:p>
          <a:p>
            <a:r>
              <a:rPr lang="en-US" dirty="0"/>
              <a:t>Policing is changing. As communities become more socially mobile through technology and engagement changes the police service must keep up to date with the young community we serve and evolve with them.</a:t>
            </a:r>
          </a:p>
          <a:p>
            <a:endParaRPr lang="en-US" dirty="0"/>
          </a:p>
          <a:p>
            <a:endParaRPr lang="en-GB" dirty="0"/>
          </a:p>
        </p:txBody>
      </p:sp>
      <p:sp>
        <p:nvSpPr>
          <p:cNvPr id="4" name="Slide Number Placeholder 3"/>
          <p:cNvSpPr>
            <a:spLocks noGrp="1"/>
          </p:cNvSpPr>
          <p:nvPr>
            <p:ph type="sldNum" sz="quarter" idx="5"/>
          </p:nvPr>
        </p:nvSpPr>
        <p:spPr/>
        <p:txBody>
          <a:bodyPr/>
          <a:lstStyle/>
          <a:p>
            <a:pPr>
              <a:defRPr/>
            </a:pPr>
            <a:fld id="{06190466-2E85-4CB6-A890-AEC39168C4BF}" type="slidenum">
              <a:rPr lang="en-GB" altLang="en-US" smtClean="0"/>
              <a:pPr>
                <a:defRPr/>
              </a:pPr>
              <a:t>39</a:t>
            </a:fld>
            <a:endParaRPr lang="en-GB" altLang="en-US" dirty="0"/>
          </a:p>
        </p:txBody>
      </p:sp>
    </p:spTree>
    <p:extLst>
      <p:ext uri="{BB962C8B-B14F-4D97-AF65-F5344CB8AC3E}">
        <p14:creationId xmlns:p14="http://schemas.microsoft.com/office/powerpoint/2010/main" val="1870890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crucial that in all encounters with the police those below the age of 18 should be treated as children first. All officers must have regard to their safety, welfare and well-being as required under S10 and S11 of the Children Act 20042 and the United Nations Convention on the Rights of the Child</a:t>
            </a:r>
          </a:p>
          <a:p>
            <a:endParaRPr lang="en-US" dirty="0"/>
          </a:p>
          <a:p>
            <a:r>
              <a:rPr lang="en-US" dirty="0"/>
              <a:t>. • The vulnerability of C&amp;YP should be identified and responded to effectively in order to protect them from harm. </a:t>
            </a:r>
          </a:p>
          <a:p>
            <a:endParaRPr lang="en-US" dirty="0"/>
          </a:p>
          <a:p>
            <a:r>
              <a:rPr lang="en-US" dirty="0"/>
              <a:t>• In all situations where C&amp;YP come to the attention of the police a full understanding of their circumstances should be sought. It is unusual for a young person to be a serious offender without being a victim of circumstance or offending themselves. This may not affect the way we </a:t>
            </a:r>
            <a:r>
              <a:rPr lang="en-US" dirty="0" err="1"/>
              <a:t>utilise</a:t>
            </a:r>
            <a:r>
              <a:rPr lang="en-US" dirty="0"/>
              <a:t> the criminal justice system but should open our eyes to alternative avenues for addressing their </a:t>
            </a:r>
            <a:r>
              <a:rPr lang="en-US" dirty="0" err="1"/>
              <a:t>behaviour</a:t>
            </a:r>
            <a:r>
              <a:rPr lang="en-US" dirty="0"/>
              <a:t>. </a:t>
            </a:r>
          </a:p>
          <a:p>
            <a:endParaRPr lang="en-US" dirty="0"/>
          </a:p>
          <a:p>
            <a:r>
              <a:rPr lang="en-US" dirty="0"/>
              <a:t>• Every interaction is both an intervention and an opportunity. Engagement should be positive and opportunities sought to enhance our relationship with them.  This is where we could be identifying the critical incident before it happens or whilst it is happening.</a:t>
            </a:r>
          </a:p>
          <a:p>
            <a:endParaRPr lang="en-US" dirty="0"/>
          </a:p>
          <a:p>
            <a:r>
              <a:rPr lang="en-US" dirty="0"/>
              <a:t> • The voices of C&amp;YP must be heard and their opinions respected.</a:t>
            </a:r>
          </a:p>
          <a:p>
            <a:endParaRPr lang="en-US" dirty="0"/>
          </a:p>
          <a:p>
            <a:r>
              <a:rPr lang="en-US" dirty="0"/>
              <a:t> • Policing supports YJB’s evidence-based practice by keeping C&amp;YP out of the criminal justice process unless necessary</a:t>
            </a:r>
            <a:endParaRPr lang="en-GB" dirty="0"/>
          </a:p>
        </p:txBody>
      </p:sp>
      <p:sp>
        <p:nvSpPr>
          <p:cNvPr id="4" name="Slide Number Placeholder 3"/>
          <p:cNvSpPr>
            <a:spLocks noGrp="1"/>
          </p:cNvSpPr>
          <p:nvPr>
            <p:ph type="sldNum" sz="quarter" idx="5"/>
          </p:nvPr>
        </p:nvSpPr>
        <p:spPr/>
        <p:txBody>
          <a:bodyPr/>
          <a:lstStyle/>
          <a:p>
            <a:pPr>
              <a:defRPr/>
            </a:pPr>
            <a:fld id="{06190466-2E85-4CB6-A890-AEC39168C4BF}" type="slidenum">
              <a:rPr lang="en-GB" altLang="en-US" smtClean="0"/>
              <a:pPr>
                <a:defRPr/>
              </a:pPr>
              <a:t>40</a:t>
            </a:fld>
            <a:endParaRPr lang="en-GB" altLang="en-US" dirty="0"/>
          </a:p>
        </p:txBody>
      </p:sp>
    </p:spTree>
    <p:extLst>
      <p:ext uri="{BB962C8B-B14F-4D97-AF65-F5344CB8AC3E}">
        <p14:creationId xmlns:p14="http://schemas.microsoft.com/office/powerpoint/2010/main" val="2432426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200" dirty="0">
              <a:effectLst/>
              <a:latin typeface="Corbel" panose="020B050302020402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D080ACEF-038B-C84F-B8C5-91258E241761}" type="slidenum">
              <a:rPr lang="en-GB" smtClean="0"/>
              <a:pPr/>
              <a:t>5</a:t>
            </a:fld>
            <a:endParaRPr lang="en-GB" dirty="0"/>
          </a:p>
        </p:txBody>
      </p:sp>
    </p:spTree>
    <p:extLst>
      <p:ext uri="{BB962C8B-B14F-4D97-AF65-F5344CB8AC3E}">
        <p14:creationId xmlns:p14="http://schemas.microsoft.com/office/powerpoint/2010/main" val="2263867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Police then  identifying the critical incident that leads to exclusion is difficult.  As stated in the report most children had their first contact with Police and youth justice services before or at the time of permanent exclusion.</a:t>
            </a:r>
          </a:p>
          <a:p>
            <a:endParaRPr lang="en-GB" dirty="0"/>
          </a:p>
          <a:p>
            <a:r>
              <a:rPr lang="en-GB" dirty="0"/>
              <a:t>We therefore have to stick to our principles and continue to engage as per the principles previously mentioned.  </a:t>
            </a:r>
          </a:p>
          <a:p>
            <a:endParaRPr lang="en-GB" dirty="0"/>
          </a:p>
          <a:p>
            <a:r>
              <a:rPr lang="en-GB" dirty="0"/>
              <a:t>The reports also highlights the recommendations to </a:t>
            </a:r>
            <a:r>
              <a:rPr lang="en-US" sz="1200" b="0" i="0" u="none" strike="noStrike" kern="1200" baseline="0" dirty="0">
                <a:solidFill>
                  <a:schemeClr val="tx1"/>
                </a:solidFill>
                <a:latin typeface="Times" pitchFamily="18" charset="0"/>
                <a:ea typeface="+mn-ea"/>
                <a:cs typeface="+mn-cs"/>
              </a:rPr>
              <a:t>Ensure ‘critical patterns’ of at-risk </a:t>
            </a:r>
            <a:r>
              <a:rPr lang="en-US" sz="1200" b="0" i="0" u="none" strike="noStrike" kern="1200" baseline="0" dirty="0" err="1">
                <a:solidFill>
                  <a:schemeClr val="tx1"/>
                </a:solidFill>
                <a:latin typeface="Times" pitchFamily="18" charset="0"/>
                <a:ea typeface="+mn-ea"/>
                <a:cs typeface="+mn-cs"/>
              </a:rPr>
              <a:t>behaviours</a:t>
            </a:r>
            <a:r>
              <a:rPr lang="en-US" sz="1200" b="0" i="0" u="none" strike="noStrike" kern="1200" baseline="0" dirty="0">
                <a:solidFill>
                  <a:schemeClr val="tx1"/>
                </a:solidFill>
                <a:latin typeface="Times" pitchFamily="18" charset="0"/>
                <a:ea typeface="+mn-ea"/>
                <a:cs typeface="+mn-cs"/>
              </a:rPr>
              <a:t> and events about children are shared between agencies to prevent escalation to ‘critical incidents’ that require a justice response. </a:t>
            </a:r>
          </a:p>
          <a:p>
            <a:endParaRPr lang="en-GB" dirty="0"/>
          </a:p>
        </p:txBody>
      </p:sp>
      <p:sp>
        <p:nvSpPr>
          <p:cNvPr id="4" name="Slide Number Placeholder 3"/>
          <p:cNvSpPr>
            <a:spLocks noGrp="1"/>
          </p:cNvSpPr>
          <p:nvPr>
            <p:ph type="sldNum" sz="quarter" idx="5"/>
          </p:nvPr>
        </p:nvSpPr>
        <p:spPr/>
        <p:txBody>
          <a:bodyPr/>
          <a:lstStyle/>
          <a:p>
            <a:pPr>
              <a:defRPr/>
            </a:pPr>
            <a:fld id="{06190466-2E85-4CB6-A890-AEC39168C4BF}" type="slidenum">
              <a:rPr lang="en-GB" altLang="en-US" smtClean="0"/>
              <a:pPr>
                <a:defRPr/>
              </a:pPr>
              <a:t>41</a:t>
            </a:fld>
            <a:endParaRPr lang="en-GB" altLang="en-US" dirty="0"/>
          </a:p>
        </p:txBody>
      </p:sp>
    </p:spTree>
    <p:extLst>
      <p:ext uri="{BB962C8B-B14F-4D97-AF65-F5344CB8AC3E}">
        <p14:creationId xmlns:p14="http://schemas.microsoft.com/office/powerpoint/2010/main" val="4096305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key aspects is engagement with the Child and this is where the CEMU comes in.</a:t>
            </a:r>
          </a:p>
          <a:p>
            <a:endParaRPr lang="en-GB" dirty="0"/>
          </a:p>
          <a:p>
            <a:r>
              <a:rPr lang="en-GB" dirty="0"/>
              <a:t>They have sometimes daily contact with the children involved and get involved.</a:t>
            </a:r>
          </a:p>
          <a:p>
            <a:endParaRPr lang="en-GB" dirty="0"/>
          </a:p>
          <a:p>
            <a:r>
              <a:rPr lang="en-GB" dirty="0"/>
              <a:t>A recent case highlighted a child that was to be excluded from school.  Our information from the Officer was that they were involved in County Lines and due to an incident of fighting at school was due to be excluded.  The officer worked with the school which indicated that this had been an unusual pattern of behaviour and by keeping the child in school, all agencies knew their location and exactly what they were doing, therefore safeguarding from possible exploitation should they have time on their hands.</a:t>
            </a:r>
          </a:p>
          <a:p>
            <a:endParaRPr lang="en-GB" dirty="0"/>
          </a:p>
          <a:p>
            <a:r>
              <a:rPr lang="en-GB" dirty="0"/>
              <a:t>Another led to a problem solving exercise.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06190466-2E85-4CB6-A890-AEC39168C4BF}" type="slidenum">
              <a:rPr lang="en-GB" altLang="en-US" smtClean="0"/>
              <a:pPr>
                <a:defRPr/>
              </a:pPr>
              <a:t>42</a:t>
            </a:fld>
            <a:endParaRPr lang="en-GB" altLang="en-US" dirty="0"/>
          </a:p>
        </p:txBody>
      </p:sp>
    </p:spTree>
    <p:extLst>
      <p:ext uri="{BB962C8B-B14F-4D97-AF65-F5344CB8AC3E}">
        <p14:creationId xmlns:p14="http://schemas.microsoft.com/office/powerpoint/2010/main" val="3986025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Times" pitchFamily="18" charset="0"/>
                <a:ea typeface="+mn-ea"/>
                <a:cs typeface="+mn-cs"/>
              </a:rPr>
              <a:t>The Youth team sits within Checkpoint team. We have a Police Sgt, two PC’s and an administrator who deal specifically with young people and are the YOS function for the force as set in statute. I am also the youth Justice lead for the force so have an overview of all things Criminal Justice for young people.</a:t>
            </a:r>
          </a:p>
          <a:p>
            <a:r>
              <a:rPr lang="en-GB" sz="1200" kern="1200" dirty="0">
                <a:solidFill>
                  <a:schemeClr val="tx1"/>
                </a:solidFill>
                <a:effectLst/>
                <a:latin typeface="Times" pitchFamily="18" charset="0"/>
                <a:ea typeface="+mn-ea"/>
                <a:cs typeface="+mn-cs"/>
              </a:rPr>
              <a:t>We run the Youth Restorative Intervention scheme (YRI). All youth crime must come to us unless it is indictable only or the officer is seeking a remind in custody. </a:t>
            </a:r>
          </a:p>
          <a:p>
            <a:r>
              <a:rPr lang="en-GB" sz="1200" kern="1200" dirty="0">
                <a:solidFill>
                  <a:schemeClr val="tx1"/>
                </a:solidFill>
                <a:effectLst/>
                <a:latin typeface="Times" pitchFamily="18" charset="0"/>
                <a:ea typeface="+mn-ea"/>
                <a:cs typeface="+mn-cs"/>
              </a:rPr>
              <a:t>Weekly we hold a Joint Decision-making panel which I co-chair with the lead from Target Youth Support (TYS) from SCC. In the meeting are also CJLDS, a lead mental heath practitioner from the Mindful service,  support administration from TYS who do the background checks on the young people. A police Sgt from my team runs the meeting and also present on an invitation basis are social workers, and anyone else who is working with individual young people including child services, Police YEO’s and teachers. Every young person is discussed, the details of the offence including photos and video evidence. The views of the victim and all the background that is known of the young person is heard. A decision is then made by myself and the co-chair. </a:t>
            </a:r>
          </a:p>
          <a:p>
            <a:r>
              <a:rPr lang="en-GB" sz="1200" kern="1200" dirty="0">
                <a:solidFill>
                  <a:schemeClr val="tx1"/>
                </a:solidFill>
                <a:effectLst/>
                <a:latin typeface="Times" pitchFamily="18" charset="0"/>
                <a:ea typeface="+mn-ea"/>
                <a:cs typeface="+mn-cs"/>
              </a:rPr>
              <a:t>The actual YRI is an out of court disposal that is closed as an outcome 8 unless it’s a non admission in which case it’s an outcome 22 (deferred prosecution). The panel can also choose other outcomes including conditional caution or charge. </a:t>
            </a:r>
          </a:p>
          <a:p>
            <a:r>
              <a:rPr lang="en-GB" sz="1200" kern="1200" dirty="0">
                <a:solidFill>
                  <a:schemeClr val="tx1"/>
                </a:solidFill>
                <a:effectLst/>
                <a:latin typeface="Times" pitchFamily="18" charset="0"/>
                <a:ea typeface="+mn-ea"/>
                <a:cs typeface="+mn-cs"/>
              </a:rPr>
              <a:t>The majority of cases are given a YRI, the intention of the scheme is to keep young people out of the criminal justice system by providing support and intervention through the structure of the YRI agreement.</a:t>
            </a:r>
          </a:p>
          <a:p>
            <a:r>
              <a:rPr lang="en-GB" sz="1200" kern="1200" dirty="0">
                <a:solidFill>
                  <a:schemeClr val="tx1"/>
                </a:solidFill>
                <a:effectLst/>
                <a:latin typeface="Times" pitchFamily="18" charset="0"/>
                <a:ea typeface="+mn-ea"/>
                <a:cs typeface="+mn-cs"/>
              </a:rPr>
              <a:t>The YRI itself is managed and delivered by TYS who put together a series of interventions based on an assessment designed to target the reason for offending and address any needs of the victim.</a:t>
            </a:r>
          </a:p>
          <a:p>
            <a:r>
              <a:rPr lang="en-GB" sz="1200" kern="1200" dirty="0">
                <a:solidFill>
                  <a:schemeClr val="tx1"/>
                </a:solidFill>
                <a:effectLst/>
                <a:latin typeface="Times" pitchFamily="18" charset="0"/>
                <a:ea typeface="+mn-ea"/>
                <a:cs typeface="+mn-cs"/>
              </a:rPr>
              <a:t> </a:t>
            </a:r>
          </a:p>
          <a:p>
            <a:r>
              <a:rPr lang="en-GB" sz="1200" kern="1200" dirty="0">
                <a:solidFill>
                  <a:schemeClr val="tx1"/>
                </a:solidFill>
                <a:effectLst/>
                <a:latin typeface="Times" pitchFamily="18" charset="0"/>
                <a:ea typeface="+mn-ea"/>
                <a:cs typeface="+mn-cs"/>
              </a:rPr>
              <a:t>The team provide a YOS partnership with SCC TYS, we sign up all the condition cautions, provide background checks for bail applications and for warning markers for TYS home visits. Do physical address visits for suitability for bail. Work with YEO’s on joint visits for young people on the edge of crime or ASB.  </a:t>
            </a:r>
          </a:p>
          <a:p>
            <a:r>
              <a:rPr lang="en-GB" sz="1200" kern="1200" dirty="0">
                <a:solidFill>
                  <a:schemeClr val="tx1"/>
                </a:solidFill>
                <a:effectLst/>
                <a:latin typeface="Times" pitchFamily="18" charset="0"/>
                <a:ea typeface="+mn-ea"/>
                <a:cs typeface="+mn-cs"/>
              </a:rPr>
              <a:t>We also run the Daily Risk Briefing. This is a daily morning meeting to discuss with partners all young people arrested and brought into custody in the last 24hrs. Any relevant intelligence and high Risk/Vulnerable Young Person mentioned on the Chief Log. The meeting is between a manager or Seconded Probation Officer representing the TYS (Central YOS Team), one of the two Surrey Police representatives linked to Surrey YOS or the Sgt who oversees them and other partnership agencies. The aim is sharing of information, to safeguard children and the public.</a:t>
            </a:r>
          </a:p>
          <a:p>
            <a:r>
              <a:rPr lang="en-GB" sz="1200" kern="1200" dirty="0">
                <a:solidFill>
                  <a:schemeClr val="tx1"/>
                </a:solidFill>
                <a:effectLst/>
                <a:latin typeface="Times" pitchFamily="18" charset="0"/>
                <a:ea typeface="+mn-ea"/>
                <a:cs typeface="+mn-cs"/>
              </a:rPr>
              <a:t> </a:t>
            </a:r>
          </a:p>
          <a:p>
            <a:r>
              <a:rPr lang="en-GB" sz="1200" kern="1200" dirty="0">
                <a:solidFill>
                  <a:schemeClr val="tx1"/>
                </a:solidFill>
                <a:effectLst/>
                <a:latin typeface="Times" pitchFamily="18" charset="0"/>
                <a:ea typeface="+mn-ea"/>
                <a:cs typeface="+mn-cs"/>
              </a:rPr>
              <a:t>I sit on the force Children and Young person Policing board chaired by ACC Barlow. I also attend the regional Children and young person’s board.  Both boards work to the National Child Centred Policing Best Practice Framework.  This aims to ensure all forces are working to the same way of interacting with Young People. Various actions come out of those boards. </a:t>
            </a:r>
          </a:p>
          <a:p>
            <a:r>
              <a:rPr lang="en-GB" sz="1200" kern="1200" dirty="0">
                <a:solidFill>
                  <a:schemeClr val="tx1"/>
                </a:solidFill>
                <a:effectLst/>
                <a:latin typeface="Times" pitchFamily="18" charset="0"/>
                <a:ea typeface="+mn-ea"/>
                <a:cs typeface="+mn-cs"/>
              </a:rPr>
              <a:t>We also take part in National work in connection with young people, such as the review into the gravity matrix that’s currently being done and we are on the task and finish group. </a:t>
            </a:r>
          </a:p>
          <a:p>
            <a:endParaRPr lang="en-GB" dirty="0"/>
          </a:p>
        </p:txBody>
      </p:sp>
      <p:sp>
        <p:nvSpPr>
          <p:cNvPr id="4" name="Slide Number Placeholder 3"/>
          <p:cNvSpPr>
            <a:spLocks noGrp="1"/>
          </p:cNvSpPr>
          <p:nvPr>
            <p:ph type="sldNum" sz="quarter" idx="5"/>
          </p:nvPr>
        </p:nvSpPr>
        <p:spPr/>
        <p:txBody>
          <a:bodyPr/>
          <a:lstStyle/>
          <a:p>
            <a:pPr>
              <a:defRPr/>
            </a:pPr>
            <a:fld id="{06190466-2E85-4CB6-A890-AEC39168C4BF}" type="slidenum">
              <a:rPr lang="en-GB" altLang="en-US" smtClean="0"/>
              <a:pPr>
                <a:defRPr/>
              </a:pPr>
              <a:t>45</a:t>
            </a:fld>
            <a:endParaRPr lang="en-GB" altLang="en-US" dirty="0"/>
          </a:p>
        </p:txBody>
      </p:sp>
    </p:spTree>
    <p:extLst>
      <p:ext uri="{BB962C8B-B14F-4D97-AF65-F5344CB8AC3E}">
        <p14:creationId xmlns:p14="http://schemas.microsoft.com/office/powerpoint/2010/main" val="2532388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60</a:t>
            </a:fld>
            <a:endParaRPr lang="en-GB" dirty="0">
              <a:solidFill>
                <a:prstClr val="black"/>
              </a:solidFill>
            </a:endParaRPr>
          </a:p>
        </p:txBody>
      </p:sp>
    </p:spTree>
    <p:extLst>
      <p:ext uri="{BB962C8B-B14F-4D97-AF65-F5344CB8AC3E}">
        <p14:creationId xmlns:p14="http://schemas.microsoft.com/office/powerpoint/2010/main" val="2349291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61</a:t>
            </a:fld>
            <a:endParaRPr lang="en-GB" dirty="0">
              <a:solidFill>
                <a:prstClr val="black"/>
              </a:solidFill>
            </a:endParaRPr>
          </a:p>
        </p:txBody>
      </p:sp>
    </p:spTree>
    <p:extLst>
      <p:ext uri="{BB962C8B-B14F-4D97-AF65-F5344CB8AC3E}">
        <p14:creationId xmlns:p14="http://schemas.microsoft.com/office/powerpoint/2010/main" val="2542554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62</a:t>
            </a:fld>
            <a:endParaRPr lang="en-GB" dirty="0">
              <a:solidFill>
                <a:prstClr val="black"/>
              </a:solidFill>
            </a:endParaRPr>
          </a:p>
        </p:txBody>
      </p:sp>
    </p:spTree>
    <p:extLst>
      <p:ext uri="{BB962C8B-B14F-4D97-AF65-F5344CB8AC3E}">
        <p14:creationId xmlns:p14="http://schemas.microsoft.com/office/powerpoint/2010/main" val="3313905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63</a:t>
            </a:fld>
            <a:endParaRPr lang="en-GB" dirty="0">
              <a:solidFill>
                <a:prstClr val="black"/>
              </a:solidFill>
            </a:endParaRPr>
          </a:p>
        </p:txBody>
      </p:sp>
    </p:spTree>
    <p:extLst>
      <p:ext uri="{BB962C8B-B14F-4D97-AF65-F5344CB8AC3E}">
        <p14:creationId xmlns:p14="http://schemas.microsoft.com/office/powerpoint/2010/main" val="3741182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211174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75"/>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65abd39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65abd39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6</a:t>
            </a:fld>
            <a:endParaRPr lang="en-GB" dirty="0"/>
          </a:p>
        </p:txBody>
      </p:sp>
    </p:spTree>
    <p:extLst>
      <p:ext uri="{BB962C8B-B14F-4D97-AF65-F5344CB8AC3E}">
        <p14:creationId xmlns:p14="http://schemas.microsoft.com/office/powerpoint/2010/main" val="558477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e00aee9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g7e00aee99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65abd39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65abd39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1674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69</a:t>
            </a:fld>
            <a:endParaRPr lang="en-GB" dirty="0">
              <a:solidFill>
                <a:prstClr val="black"/>
              </a:solidFill>
            </a:endParaRPr>
          </a:p>
        </p:txBody>
      </p:sp>
    </p:spTree>
    <p:extLst>
      <p:ext uri="{BB962C8B-B14F-4D97-AF65-F5344CB8AC3E}">
        <p14:creationId xmlns:p14="http://schemas.microsoft.com/office/powerpoint/2010/main" val="3341729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CCAC8F-8229-194F-95F1-36B702725A89}" type="slidenum">
              <a:rPr lang="en-US" smtClean="0"/>
              <a:t>73</a:t>
            </a:fld>
            <a:endParaRPr lang="en-US"/>
          </a:p>
        </p:txBody>
      </p:sp>
    </p:spTree>
    <p:extLst>
      <p:ext uri="{BB962C8B-B14F-4D97-AF65-F5344CB8AC3E}">
        <p14:creationId xmlns:p14="http://schemas.microsoft.com/office/powerpoint/2010/main" val="1956409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Isolation </a:t>
            </a:r>
          </a:p>
          <a:p>
            <a:r>
              <a:rPr lang="en-GB" dirty="0"/>
              <a:t>Mental Health and Wellbeing</a:t>
            </a:r>
          </a:p>
          <a:p>
            <a:r>
              <a:rPr lang="en-GB" dirty="0"/>
              <a:t>Disability</a:t>
            </a:r>
          </a:p>
          <a:p>
            <a:r>
              <a:rPr lang="en-GB" dirty="0"/>
              <a:t>Older people</a:t>
            </a:r>
          </a:p>
          <a:p>
            <a:r>
              <a:rPr lang="en-GB" dirty="0"/>
              <a:t>Housing and homelessness</a:t>
            </a:r>
          </a:p>
          <a:p>
            <a:r>
              <a:rPr lang="en-GB" dirty="0"/>
              <a:t>Debt</a:t>
            </a:r>
          </a:p>
          <a:p>
            <a:r>
              <a:rPr lang="en-GB" dirty="0"/>
              <a:t>Employment</a:t>
            </a:r>
          </a:p>
          <a:p>
            <a:r>
              <a:rPr lang="en-GB" dirty="0"/>
              <a:t>Isolated older people</a:t>
            </a:r>
          </a:p>
          <a:p>
            <a:r>
              <a:rPr lang="en-GB" dirty="0"/>
              <a:t>Young People</a:t>
            </a:r>
          </a:p>
          <a:p>
            <a:r>
              <a:rPr lang="en-GB" dirty="0"/>
              <a:t>Domestic Abuse</a:t>
            </a:r>
          </a:p>
          <a:p>
            <a:endParaRPr lang="en-GB" dirty="0"/>
          </a:p>
        </p:txBody>
      </p:sp>
      <p:sp>
        <p:nvSpPr>
          <p:cNvPr id="4" name="Slide Number Placeholder 3"/>
          <p:cNvSpPr>
            <a:spLocks noGrp="1"/>
          </p:cNvSpPr>
          <p:nvPr>
            <p:ph type="sldNum" sz="quarter" idx="5"/>
          </p:nvPr>
        </p:nvSpPr>
        <p:spPr/>
        <p:txBody>
          <a:bodyPr/>
          <a:lstStyle/>
          <a:p>
            <a:fld id="{B9CCAC8F-8229-194F-95F1-36B702725A89}" type="slidenum">
              <a:rPr lang="en-US" smtClean="0"/>
              <a:t>74</a:t>
            </a:fld>
            <a:endParaRPr lang="en-US"/>
          </a:p>
        </p:txBody>
      </p:sp>
    </p:spTree>
    <p:extLst>
      <p:ext uri="{BB962C8B-B14F-4D97-AF65-F5344CB8AC3E}">
        <p14:creationId xmlns:p14="http://schemas.microsoft.com/office/powerpoint/2010/main" val="2372517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83</a:t>
            </a:fld>
            <a:endParaRPr lang="en-GB" dirty="0">
              <a:solidFill>
                <a:prstClr val="black"/>
              </a:solidFill>
            </a:endParaRPr>
          </a:p>
        </p:txBody>
      </p:sp>
    </p:spTree>
    <p:extLst>
      <p:ext uri="{BB962C8B-B14F-4D97-AF65-F5344CB8AC3E}">
        <p14:creationId xmlns:p14="http://schemas.microsoft.com/office/powerpoint/2010/main" val="66066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67520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0"/>
              </a:spcAft>
            </a:pPr>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8</a:t>
            </a:fld>
            <a:endParaRPr lang="en-GB" dirty="0"/>
          </a:p>
        </p:txBody>
      </p:sp>
    </p:spTree>
    <p:extLst>
      <p:ext uri="{BB962C8B-B14F-4D97-AF65-F5344CB8AC3E}">
        <p14:creationId xmlns:p14="http://schemas.microsoft.com/office/powerpoint/2010/main" val="433282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9</a:t>
            </a:fld>
            <a:endParaRPr lang="en-GB" dirty="0"/>
          </a:p>
        </p:txBody>
      </p:sp>
    </p:spTree>
    <p:extLst>
      <p:ext uri="{BB962C8B-B14F-4D97-AF65-F5344CB8AC3E}">
        <p14:creationId xmlns:p14="http://schemas.microsoft.com/office/powerpoint/2010/main" val="349990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10</a:t>
            </a:fld>
            <a:endParaRPr lang="en-GB" dirty="0"/>
          </a:p>
        </p:txBody>
      </p:sp>
    </p:spTree>
    <p:extLst>
      <p:ext uri="{BB962C8B-B14F-4D97-AF65-F5344CB8AC3E}">
        <p14:creationId xmlns:p14="http://schemas.microsoft.com/office/powerpoint/2010/main" val="3187142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11</a:t>
            </a:fld>
            <a:endParaRPr lang="en-GB" dirty="0"/>
          </a:p>
        </p:txBody>
      </p:sp>
    </p:spTree>
    <p:extLst>
      <p:ext uri="{BB962C8B-B14F-4D97-AF65-F5344CB8AC3E}">
        <p14:creationId xmlns:p14="http://schemas.microsoft.com/office/powerpoint/2010/main" val="1217224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slide 1">
    <p:bg>
      <p:bgPr>
        <a:solidFill>
          <a:srgbClr val="424A4F"/>
        </a:solidFill>
        <a:effectLst/>
      </p:bgPr>
    </p:bg>
    <p:spTree>
      <p:nvGrpSpPr>
        <p:cNvPr id="1" name=""/>
        <p:cNvGrpSpPr/>
        <p:nvPr/>
      </p:nvGrpSpPr>
      <p:grpSpPr>
        <a:xfrm>
          <a:off x="0" y="0"/>
          <a:ext cx="0" cy="0"/>
          <a:chOff x="0" y="0"/>
          <a:chExt cx="0" cy="0"/>
        </a:xfrm>
      </p:grpSpPr>
      <p:sp>
        <p:nvSpPr>
          <p:cNvPr id="9" name="Rectangle 8"/>
          <p:cNvSpPr/>
          <p:nvPr userDrawn="1"/>
        </p:nvSpPr>
        <p:spPr>
          <a:xfrm>
            <a:off x="1" y="4466534"/>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GB" sz="1800">
              <a:solidFill>
                <a:prstClr val="white"/>
              </a:solidFill>
            </a:endParaRPr>
          </a:p>
        </p:txBody>
      </p:sp>
      <p:sp>
        <p:nvSpPr>
          <p:cNvPr id="2" name="Title 1"/>
          <p:cNvSpPr>
            <a:spLocks noGrp="1"/>
          </p:cNvSpPr>
          <p:nvPr>
            <p:ph type="ctrTitle"/>
          </p:nvPr>
        </p:nvSpPr>
        <p:spPr>
          <a:xfrm>
            <a:off x="627271" y="1986859"/>
            <a:ext cx="8884845" cy="1502881"/>
          </a:xfrm>
        </p:spPr>
        <p:txBody>
          <a:bodyPr anchor="t" anchorCtr="0">
            <a:noAutofit/>
          </a:bodyPr>
          <a:lstStyle>
            <a:lvl1pPr>
              <a:defRPr sz="45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27271" y="4721655"/>
            <a:ext cx="7316672" cy="77856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pic>
        <p:nvPicPr>
          <p:cNvPr id="4" name="Picture 3" descr="RHUL_Master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09847" y="4467172"/>
            <a:ext cx="3182155" cy="1197524"/>
          </a:xfrm>
          <a:prstGeom prst="rect">
            <a:avLst/>
          </a:prstGeom>
        </p:spPr>
      </p:pic>
      <p:pic>
        <p:nvPicPr>
          <p:cNvPr id="7" name="Picture 6"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a:ext>
            </a:extLst>
          </a:blip>
          <a:srcRect/>
          <a:stretch/>
        </p:blipFill>
        <p:spPr>
          <a:xfrm>
            <a:off x="1" y="4158702"/>
            <a:ext cx="12192000" cy="307832"/>
          </a:xfrm>
          <a:prstGeom prst="rect">
            <a:avLst/>
          </a:prstGeom>
        </p:spPr>
      </p:pic>
      <p:pic>
        <p:nvPicPr>
          <p:cNvPr id="11" name="Picture 10"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a:ext>
            </a:extLst>
          </a:blip>
          <a:srcRect/>
          <a:stretch/>
        </p:blipFill>
        <p:spPr>
          <a:xfrm>
            <a:off x="1" y="5670454"/>
            <a:ext cx="12192000" cy="307832"/>
          </a:xfrm>
          <a:prstGeom prst="rect">
            <a:avLst/>
          </a:prstGeom>
        </p:spPr>
      </p:pic>
    </p:spTree>
    <p:extLst>
      <p:ext uri="{BB962C8B-B14F-4D97-AF65-F5344CB8AC3E}">
        <p14:creationId xmlns:p14="http://schemas.microsoft.com/office/powerpoint/2010/main" val="192717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age 2">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2117" y="1365654"/>
            <a:ext cx="12194117" cy="5505174"/>
          </a:xfrm>
          <a:noFill/>
        </p:spPr>
        <p:txBody>
          <a:bodyPr lIns="72000" tIns="72000"/>
          <a:lstStyle/>
          <a:p>
            <a:endParaRPr lang="en-GB" dirty="0"/>
          </a:p>
        </p:txBody>
      </p:sp>
      <p:sp>
        <p:nvSpPr>
          <p:cNvPr id="4" name="TextBox 3"/>
          <p:cNvSpPr txBox="1"/>
          <p:nvPr userDrawn="1"/>
        </p:nvSpPr>
        <p:spPr>
          <a:xfrm>
            <a:off x="102634" y="1090353"/>
            <a:ext cx="184731" cy="369332"/>
          </a:xfrm>
          <a:prstGeom prst="rect">
            <a:avLst/>
          </a:prstGeom>
          <a:noFill/>
        </p:spPr>
        <p:txBody>
          <a:bodyPr wrap="none" rtlCol="0">
            <a:spAutoFit/>
          </a:bodyPr>
          <a:lstStyle/>
          <a:p>
            <a:pPr defTabSz="457200"/>
            <a:endParaRPr lang="en-US" sz="1800" dirty="0">
              <a:solidFill>
                <a:prstClr val="black"/>
              </a:solidFill>
            </a:endParaRPr>
          </a:p>
        </p:txBody>
      </p:sp>
      <p:sp>
        <p:nvSpPr>
          <p:cNvPr id="7" name="Slide Number Placeholder 5"/>
          <p:cNvSpPr>
            <a:spLocks noGrp="1"/>
          </p:cNvSpPr>
          <p:nvPr>
            <p:ph type="sldNum" sz="quarter" idx="12"/>
          </p:nvPr>
        </p:nvSpPr>
        <p:spPr>
          <a:xfrm>
            <a:off x="579216" y="6513014"/>
            <a:ext cx="288000" cy="216000"/>
          </a:xfrm>
        </p:spPr>
        <p:txBody>
          <a:bodyPr/>
          <a:lstStyle/>
          <a:p>
            <a:fld id="{6B49BB3D-90E4-C946-BCF9-8FBC622A1A06}" type="slidenum">
              <a:rPr lang="en-GB" smtClean="0">
                <a:solidFill>
                  <a:prstClr val="white"/>
                </a:solidFill>
              </a:rPr>
              <a:pPr/>
              <a:t>‹#›</a:t>
            </a:fld>
            <a:endParaRPr lang="en-GB" dirty="0">
              <a:solidFill>
                <a:prstClr val="white"/>
              </a:solidFill>
            </a:endParaRPr>
          </a:p>
        </p:txBody>
      </p:sp>
      <p:sp>
        <p:nvSpPr>
          <p:cNvPr id="9" name="Title Placeholder 1"/>
          <p:cNvSpPr>
            <a:spLocks noGrp="1"/>
          </p:cNvSpPr>
          <p:nvPr>
            <p:ph type="title"/>
          </p:nvPr>
        </p:nvSpPr>
        <p:spPr>
          <a:xfrm>
            <a:off x="609601" y="381380"/>
            <a:ext cx="8728079" cy="922130"/>
          </a:xfrm>
          <a:prstGeom prst="rect">
            <a:avLst/>
          </a:prstGeom>
        </p:spPr>
        <p:txBody>
          <a:bodyPr vert="horz" lIns="0" tIns="0" rIns="0" bIns="0" rtlCol="0" anchor="ctr">
            <a:normAutofit/>
          </a:bodyPr>
          <a:lstStyle/>
          <a:p>
            <a:r>
              <a:rPr lang="en-GB" dirty="0"/>
              <a:t>Click to edit Master title style</a:t>
            </a:r>
          </a:p>
        </p:txBody>
      </p:sp>
    </p:spTree>
    <p:extLst>
      <p:ext uri="{BB962C8B-B14F-4D97-AF65-F5344CB8AC3E}">
        <p14:creationId xmlns:p14="http://schemas.microsoft.com/office/powerpoint/2010/main" val="162174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5" name="Chart Placeholder 4"/>
          <p:cNvSpPr>
            <a:spLocks noGrp="1"/>
          </p:cNvSpPr>
          <p:nvPr>
            <p:ph type="chart" sz="quarter" idx="11" hasCustomPrompt="1"/>
          </p:nvPr>
        </p:nvSpPr>
        <p:spPr>
          <a:xfrm>
            <a:off x="609600" y="1555750"/>
            <a:ext cx="10972800" cy="4476750"/>
          </a:xfrm>
        </p:spPr>
        <p:txBody>
          <a:bodyPr lIns="72000" tIns="72000"/>
          <a:lstStyle>
            <a:lvl1pPr>
              <a:defRPr sz="1800"/>
            </a:lvl1pPr>
          </a:lstStyle>
          <a:p>
            <a:r>
              <a:rPr lang="en-GB" sz="2600" b="0" i="0" dirty="0">
                <a:solidFill>
                  <a:srgbClr val="000000"/>
                </a:solidFill>
                <a:latin typeface="Lucida Grande"/>
                <a:ea typeface="Lucida Grande"/>
                <a:cs typeface="Lucida Grande"/>
              </a:rPr>
              <a:t>Chart/graph</a:t>
            </a:r>
            <a:endParaRPr lang="en-GB" dirty="0"/>
          </a:p>
        </p:txBody>
      </p:sp>
      <p:sp>
        <p:nvSpPr>
          <p:cNvPr id="7" name="Slide Number Placeholder 2"/>
          <p:cNvSpPr txBox="1">
            <a:spLocks/>
          </p:cNvSpPr>
          <p:nvPr userDrawn="1"/>
        </p:nvSpPr>
        <p:spPr>
          <a:xfrm>
            <a:off x="579216" y="6513014"/>
            <a:ext cx="288000" cy="216000"/>
          </a:xfrm>
          <a:prstGeom prst="rect">
            <a:avLst/>
          </a:prstGeom>
          <a:solidFill>
            <a:schemeClr val="accent1"/>
          </a:solidFill>
        </p:spPr>
        <p:txBody>
          <a:bodyPr vert="horz" lIns="0" tIns="0" rIns="0" bIns="0" rtlCol="0" anchor="ctr" anchorCtr="0"/>
          <a:lstStyle>
            <a:defPPr>
              <a:defRPr lang="en-US"/>
            </a:defPPr>
            <a:lvl1pPr marL="0" algn="ctr" defTabSz="457200" rtl="0" eaLnBrk="1" latinLnBrk="0" hangingPunct="1">
              <a:defRPr sz="1000" kern="1200" normalizeH="1">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B49BB3D-90E4-C946-BCF9-8FBC622A1A06}" type="slidenum">
              <a:rPr lang="en-GB" sz="800" smtClean="0">
                <a:solidFill>
                  <a:prstClr val="white"/>
                </a:solidFill>
              </a:rPr>
              <a:pPr/>
              <a:t>‹#›</a:t>
            </a:fld>
            <a:endParaRPr lang="en-GB" sz="800" dirty="0">
              <a:solidFill>
                <a:prstClr val="white"/>
              </a:solidFill>
            </a:endParaRPr>
          </a:p>
        </p:txBody>
      </p:sp>
      <p:sp>
        <p:nvSpPr>
          <p:cNvPr id="8" name="Title Placeholder 1"/>
          <p:cNvSpPr>
            <a:spLocks noGrp="1"/>
          </p:cNvSpPr>
          <p:nvPr>
            <p:ph type="title"/>
          </p:nvPr>
        </p:nvSpPr>
        <p:spPr>
          <a:xfrm>
            <a:off x="609601" y="381380"/>
            <a:ext cx="8728079" cy="922130"/>
          </a:xfrm>
          <a:prstGeom prst="rect">
            <a:avLst/>
          </a:prstGeom>
        </p:spPr>
        <p:txBody>
          <a:bodyPr vert="horz" lIns="0" tIns="0" rIns="0" bIns="0" rtlCol="0" anchor="ctr">
            <a:normAutofit/>
          </a:bodyPr>
          <a:lstStyle/>
          <a:p>
            <a:r>
              <a:rPr lang="en-GB" dirty="0"/>
              <a:t>Click to edit Master title style</a:t>
            </a:r>
          </a:p>
        </p:txBody>
      </p:sp>
    </p:spTree>
    <p:extLst>
      <p:ext uri="{BB962C8B-B14F-4D97-AF65-F5344CB8AC3E}">
        <p14:creationId xmlns:p14="http://schemas.microsoft.com/office/powerpoint/2010/main" val="244638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cascading bullets NE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Slide Number Placeholder 2"/>
          <p:cNvSpPr>
            <a:spLocks noGrp="1"/>
          </p:cNvSpPr>
          <p:nvPr>
            <p:ph type="sldNum" sz="quarter" idx="10"/>
          </p:nvPr>
        </p:nvSpPr>
        <p:spPr/>
        <p:txBody>
          <a:bodyPr/>
          <a:lstStyle>
            <a:lvl1pPr>
              <a:defRPr sz="800"/>
            </a:lvl1pPr>
          </a:lstStyle>
          <a:p>
            <a:fld id="{6B49BB3D-90E4-C946-BCF9-8FBC622A1A06}" type="slidenum">
              <a:rPr lang="en-GB" smtClean="0">
                <a:solidFill>
                  <a:prstClr val="white"/>
                </a:solidFill>
              </a:rPr>
              <a:pPr/>
              <a:t>‹#›</a:t>
            </a:fld>
            <a:endParaRPr lang="en-GB" dirty="0">
              <a:solidFill>
                <a:prstClr val="white"/>
              </a:solidFill>
            </a:endParaRPr>
          </a:p>
        </p:txBody>
      </p:sp>
      <p:sp>
        <p:nvSpPr>
          <p:cNvPr id="5" name="Content Placeholder 2"/>
          <p:cNvSpPr>
            <a:spLocks noGrp="1"/>
          </p:cNvSpPr>
          <p:nvPr>
            <p:ph idx="1" hasCustomPrompt="1"/>
          </p:nvPr>
        </p:nvSpPr>
        <p:spPr>
          <a:xfrm>
            <a:off x="609600" y="1629552"/>
            <a:ext cx="10972800" cy="4363278"/>
          </a:xfrm>
        </p:spPr>
        <p:txBody>
          <a:bodyPr/>
          <a:lstStyle>
            <a:lvl1pPr marL="266400" indent="-266400">
              <a:buFont typeface="Arial"/>
              <a:buChar char="•"/>
              <a:defRPr sz="2800"/>
            </a:lvl1pPr>
            <a:lvl2pPr marL="561600" indent="-248400">
              <a:buClr>
                <a:srgbClr val="DA5120"/>
              </a:buClr>
              <a:buFont typeface="Lucida Grande"/>
              <a:buChar char="-"/>
              <a:defRPr sz="2400"/>
            </a:lvl2pPr>
            <a:lvl3pPr marL="813600" indent="-234000">
              <a:buClr>
                <a:srgbClr val="171D23"/>
              </a:buClr>
              <a:buFont typeface="Wingdings" charset="2"/>
              <a:buChar char="§"/>
              <a:defRPr sz="2000"/>
            </a:lvl3pPr>
          </a:lstStyle>
          <a:p>
            <a:pPr lvl="0"/>
            <a:r>
              <a:rPr lang="en-US" dirty="0"/>
              <a:t>Click to edit Master text styles </a:t>
            </a:r>
          </a:p>
          <a:p>
            <a:pPr lvl="1"/>
            <a:r>
              <a:rPr lang="en-US" dirty="0"/>
              <a:t>Second level </a:t>
            </a:r>
          </a:p>
          <a:p>
            <a:pPr lvl="2"/>
            <a:r>
              <a:rPr lang="en-US" dirty="0"/>
              <a:t>Third level</a:t>
            </a:r>
          </a:p>
        </p:txBody>
      </p:sp>
    </p:spTree>
    <p:extLst>
      <p:ext uri="{BB962C8B-B14F-4D97-AF65-F5344CB8AC3E}">
        <p14:creationId xmlns:p14="http://schemas.microsoft.com/office/powerpoint/2010/main" val="2269589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age 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Content Placeholder 2"/>
          <p:cNvSpPr>
            <a:spLocks noGrp="1"/>
          </p:cNvSpPr>
          <p:nvPr>
            <p:ph idx="11"/>
          </p:nvPr>
        </p:nvSpPr>
        <p:spPr>
          <a:xfrm>
            <a:off x="617428" y="1557211"/>
            <a:ext cx="10972800" cy="4525963"/>
          </a:xfrm>
        </p:spPr>
        <p:txBody>
          <a:bodyPr/>
          <a:lstStyle>
            <a:lvl1pPr marL="288000" indent="-324000">
              <a:buFont typeface="+mj-lt"/>
              <a:buAutoNum type="arabicPeriod"/>
              <a:defRPr sz="2800">
                <a:latin typeface="Corbel"/>
                <a:cs typeface="Corbel"/>
              </a:defRPr>
            </a:lvl1pPr>
            <a:lvl2pPr marL="648000" indent="-288000" algn="l">
              <a:buClr>
                <a:srgbClr val="FF6600"/>
              </a:buClr>
              <a:buFont typeface="+mj-lt"/>
              <a:buAutoNum type="romanLcPeriod"/>
              <a:defRPr sz="2400" baseline="0">
                <a:latin typeface="Corbel"/>
                <a:cs typeface="Corbel"/>
              </a:defRPr>
            </a:lvl2pPr>
            <a:lvl3pPr marL="579600" indent="0">
              <a:buFont typeface="Arial"/>
              <a:buNone/>
              <a:defRPr sz="2000">
                <a:latin typeface="Corbel"/>
                <a:cs typeface="Corbel"/>
              </a:defRPr>
            </a:lvl3pPr>
          </a:lstStyle>
          <a:p>
            <a:pPr lvl="0"/>
            <a:r>
              <a:rPr lang="en-US" dirty="0"/>
              <a:t>Click to edit Master text </a:t>
            </a:r>
          </a:p>
          <a:p>
            <a:pPr lvl="1"/>
            <a:r>
              <a:rPr lang="en-US" dirty="0"/>
              <a:t>Second level	</a:t>
            </a:r>
          </a:p>
          <a:p>
            <a:pPr lvl="1"/>
            <a:r>
              <a:rPr lang="en-US" dirty="0"/>
              <a:t>Third level</a:t>
            </a:r>
          </a:p>
        </p:txBody>
      </p:sp>
      <p:sp>
        <p:nvSpPr>
          <p:cNvPr id="7" name="Slide Number Placeholder 2"/>
          <p:cNvSpPr txBox="1">
            <a:spLocks/>
          </p:cNvSpPr>
          <p:nvPr userDrawn="1"/>
        </p:nvSpPr>
        <p:spPr>
          <a:xfrm>
            <a:off x="579216" y="6513014"/>
            <a:ext cx="288000" cy="216000"/>
          </a:xfrm>
          <a:prstGeom prst="rect">
            <a:avLst/>
          </a:prstGeom>
          <a:solidFill>
            <a:schemeClr val="accent1"/>
          </a:solidFill>
        </p:spPr>
        <p:txBody>
          <a:bodyPr vert="horz" lIns="0" tIns="0" rIns="0" bIns="0" rtlCol="0" anchor="ctr" anchorCtr="0"/>
          <a:lstStyle>
            <a:defPPr>
              <a:defRPr lang="en-US"/>
            </a:defPPr>
            <a:lvl1pPr marL="0" algn="ctr" defTabSz="457200" rtl="0" eaLnBrk="1" latinLnBrk="0" hangingPunct="1">
              <a:defRPr sz="1000" kern="1200" normalizeH="1">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B49BB3D-90E4-C946-BCF9-8FBC622A1A06}" type="slidenum">
              <a:rPr lang="en-GB" sz="800" smtClean="0">
                <a:solidFill>
                  <a:prstClr val="white"/>
                </a:solidFill>
              </a:rPr>
              <a:pPr/>
              <a:t>‹#›</a:t>
            </a:fld>
            <a:endParaRPr lang="en-GB" sz="800" dirty="0">
              <a:solidFill>
                <a:prstClr val="white"/>
              </a:solidFill>
            </a:endParaRPr>
          </a:p>
        </p:txBody>
      </p:sp>
    </p:spTree>
    <p:extLst>
      <p:ext uri="{BB962C8B-B14F-4D97-AF65-F5344CB8AC3E}">
        <p14:creationId xmlns:p14="http://schemas.microsoft.com/office/powerpoint/2010/main" val="3090867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424A4F"/>
        </a:solidFill>
        <a:effectLst/>
      </p:bgPr>
    </p:bg>
    <p:spTree>
      <p:nvGrpSpPr>
        <p:cNvPr id="1" name=""/>
        <p:cNvGrpSpPr/>
        <p:nvPr/>
      </p:nvGrpSpPr>
      <p:grpSpPr>
        <a:xfrm>
          <a:off x="0" y="0"/>
          <a:ext cx="0" cy="0"/>
          <a:chOff x="0" y="0"/>
          <a:chExt cx="0" cy="0"/>
        </a:xfrm>
      </p:grpSpPr>
      <p:sp>
        <p:nvSpPr>
          <p:cNvPr id="5" name="Rectangle 4"/>
          <p:cNvSpPr/>
          <p:nvPr userDrawn="1"/>
        </p:nvSpPr>
        <p:spPr>
          <a:xfrm>
            <a:off x="1" y="4466533"/>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GB" sz="1800" dirty="0">
              <a:solidFill>
                <a:prstClr val="white"/>
              </a:solidFill>
            </a:endParaRPr>
          </a:p>
        </p:txBody>
      </p:sp>
      <p:pic>
        <p:nvPicPr>
          <p:cNvPr id="7" name="Picture 6" descr="RHUL_Master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05098" y="4466534"/>
            <a:ext cx="3185548" cy="1198801"/>
          </a:xfrm>
          <a:prstGeom prst="rect">
            <a:avLst/>
          </a:prstGeom>
        </p:spPr>
      </p:pic>
      <p:pic>
        <p:nvPicPr>
          <p:cNvPr id="8" name="Picture 7"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a:ext>
            </a:extLst>
          </a:blip>
          <a:srcRect/>
          <a:stretch/>
        </p:blipFill>
        <p:spPr>
          <a:xfrm>
            <a:off x="1" y="4158702"/>
            <a:ext cx="12192000" cy="307832"/>
          </a:xfrm>
          <a:prstGeom prst="rect">
            <a:avLst/>
          </a:prstGeom>
        </p:spPr>
      </p:pic>
      <p:pic>
        <p:nvPicPr>
          <p:cNvPr id="9" name="Picture 8"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a:ext>
            </a:extLst>
          </a:blip>
          <a:srcRect/>
          <a:stretch/>
        </p:blipFill>
        <p:spPr>
          <a:xfrm>
            <a:off x="1" y="5670454"/>
            <a:ext cx="12192000" cy="307832"/>
          </a:xfrm>
          <a:prstGeom prst="rect">
            <a:avLst/>
          </a:prstGeom>
        </p:spPr>
      </p:pic>
    </p:spTree>
    <p:extLst>
      <p:ext uri="{BB962C8B-B14F-4D97-AF65-F5344CB8AC3E}">
        <p14:creationId xmlns:p14="http://schemas.microsoft.com/office/powerpoint/2010/main" val="2887003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76342-1252-A546-9784-FDE1FD900CF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7DE09DD-1982-3F47-9A39-D39E11F414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4AFBA89-6871-0148-96E5-2A2D5FC2A7B9}"/>
              </a:ext>
            </a:extLst>
          </p:cNvPr>
          <p:cNvSpPr>
            <a:spLocks noGrp="1"/>
          </p:cNvSpPr>
          <p:nvPr>
            <p:ph type="dt" sz="half" idx="10"/>
          </p:nvPr>
        </p:nvSpPr>
        <p:spPr/>
        <p:txBody>
          <a:bodyPr/>
          <a:lstStyle/>
          <a:p>
            <a:fld id="{2300BF5E-4BD2-344B-B012-A38BAA52A631}" type="datetimeFigureOut">
              <a:rPr lang="en-US" smtClean="0"/>
              <a:t>3/16/22</a:t>
            </a:fld>
            <a:endParaRPr lang="en-US"/>
          </a:p>
        </p:txBody>
      </p:sp>
      <p:sp>
        <p:nvSpPr>
          <p:cNvPr id="5" name="Footer Placeholder 4">
            <a:extLst>
              <a:ext uri="{FF2B5EF4-FFF2-40B4-BE49-F238E27FC236}">
                <a16:creationId xmlns:a16="http://schemas.microsoft.com/office/drawing/2014/main" id="{84957585-3FFD-0D4C-9297-D89F17447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40411-1A3A-7345-BA03-A89CBB53C118}"/>
              </a:ext>
            </a:extLst>
          </p:cNvPr>
          <p:cNvSpPr>
            <a:spLocks noGrp="1"/>
          </p:cNvSpPr>
          <p:nvPr>
            <p:ph type="sldNum" sz="quarter" idx="12"/>
          </p:nvPr>
        </p:nvSpPr>
        <p:spPr/>
        <p:txBody>
          <a:bodyPr/>
          <a:lstStyle/>
          <a:p>
            <a:fld id="{E7C0B9E7-FF19-684E-AA2F-D8B25049487A}" type="slidenum">
              <a:rPr lang="en-US" smtClean="0"/>
              <a:t>‹#›</a:t>
            </a:fld>
            <a:endParaRPr lang="en-US"/>
          </a:p>
        </p:txBody>
      </p:sp>
    </p:spTree>
    <p:extLst>
      <p:ext uri="{BB962C8B-B14F-4D97-AF65-F5344CB8AC3E}">
        <p14:creationId xmlns:p14="http://schemas.microsoft.com/office/powerpoint/2010/main" val="4152577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CBE1-69D3-5446-BBBE-23B642706F6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E5376A-4109-5440-9B31-891BEC2C5A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839911-744F-8C40-801B-87D99F6971AF}"/>
              </a:ext>
            </a:extLst>
          </p:cNvPr>
          <p:cNvSpPr>
            <a:spLocks noGrp="1"/>
          </p:cNvSpPr>
          <p:nvPr>
            <p:ph type="dt" sz="half" idx="10"/>
          </p:nvPr>
        </p:nvSpPr>
        <p:spPr/>
        <p:txBody>
          <a:bodyPr/>
          <a:lstStyle/>
          <a:p>
            <a:fld id="{2300BF5E-4BD2-344B-B012-A38BAA52A631}" type="datetimeFigureOut">
              <a:rPr lang="en-US" smtClean="0"/>
              <a:t>3/16/22</a:t>
            </a:fld>
            <a:endParaRPr lang="en-US"/>
          </a:p>
        </p:txBody>
      </p:sp>
      <p:sp>
        <p:nvSpPr>
          <p:cNvPr id="5" name="Footer Placeholder 4">
            <a:extLst>
              <a:ext uri="{FF2B5EF4-FFF2-40B4-BE49-F238E27FC236}">
                <a16:creationId xmlns:a16="http://schemas.microsoft.com/office/drawing/2014/main" id="{73721CFC-5389-2A49-9915-2DE300751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E1222-E15B-6B45-B324-1D022025B908}"/>
              </a:ext>
            </a:extLst>
          </p:cNvPr>
          <p:cNvSpPr>
            <a:spLocks noGrp="1"/>
          </p:cNvSpPr>
          <p:nvPr>
            <p:ph type="sldNum" sz="quarter" idx="12"/>
          </p:nvPr>
        </p:nvSpPr>
        <p:spPr/>
        <p:txBody>
          <a:bodyPr/>
          <a:lstStyle/>
          <a:p>
            <a:fld id="{E7C0B9E7-FF19-684E-AA2F-D8B25049487A}" type="slidenum">
              <a:rPr lang="en-US" smtClean="0"/>
              <a:t>‹#›</a:t>
            </a:fld>
            <a:endParaRPr lang="en-US"/>
          </a:p>
        </p:txBody>
      </p:sp>
    </p:spTree>
    <p:extLst>
      <p:ext uri="{BB962C8B-B14F-4D97-AF65-F5344CB8AC3E}">
        <p14:creationId xmlns:p14="http://schemas.microsoft.com/office/powerpoint/2010/main" val="4210937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5642-5591-5D48-9EE3-23C353A869D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89CB37B-C470-224D-B423-CDA84F7962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ACB21BA-395E-1045-B463-2DE56771127D}"/>
              </a:ext>
            </a:extLst>
          </p:cNvPr>
          <p:cNvSpPr>
            <a:spLocks noGrp="1"/>
          </p:cNvSpPr>
          <p:nvPr>
            <p:ph type="dt" sz="half" idx="10"/>
          </p:nvPr>
        </p:nvSpPr>
        <p:spPr/>
        <p:txBody>
          <a:bodyPr/>
          <a:lstStyle/>
          <a:p>
            <a:fld id="{2300BF5E-4BD2-344B-B012-A38BAA52A631}" type="datetimeFigureOut">
              <a:rPr lang="en-US" smtClean="0"/>
              <a:t>3/16/22</a:t>
            </a:fld>
            <a:endParaRPr lang="en-US"/>
          </a:p>
        </p:txBody>
      </p:sp>
      <p:sp>
        <p:nvSpPr>
          <p:cNvPr id="5" name="Footer Placeholder 4">
            <a:extLst>
              <a:ext uri="{FF2B5EF4-FFF2-40B4-BE49-F238E27FC236}">
                <a16:creationId xmlns:a16="http://schemas.microsoft.com/office/drawing/2014/main" id="{543B01D3-1680-6548-8F8B-F09B177AE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F0E94-4221-4941-9B52-EE2043EBAF2D}"/>
              </a:ext>
            </a:extLst>
          </p:cNvPr>
          <p:cNvSpPr>
            <a:spLocks noGrp="1"/>
          </p:cNvSpPr>
          <p:nvPr>
            <p:ph type="sldNum" sz="quarter" idx="12"/>
          </p:nvPr>
        </p:nvSpPr>
        <p:spPr/>
        <p:txBody>
          <a:bodyPr/>
          <a:lstStyle/>
          <a:p>
            <a:fld id="{E7C0B9E7-FF19-684E-AA2F-D8B25049487A}" type="slidenum">
              <a:rPr lang="en-US" smtClean="0"/>
              <a:t>‹#›</a:t>
            </a:fld>
            <a:endParaRPr lang="en-US"/>
          </a:p>
        </p:txBody>
      </p:sp>
    </p:spTree>
    <p:extLst>
      <p:ext uri="{BB962C8B-B14F-4D97-AF65-F5344CB8AC3E}">
        <p14:creationId xmlns:p14="http://schemas.microsoft.com/office/powerpoint/2010/main" val="1858512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A6BA1-64E1-A444-9AA7-EE0568D4ECC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BB04917-1F85-B747-8BD0-42A3F41FED2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6FF7087-B3AF-9E4A-959E-737C33C584D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709E13E-53ED-2640-8C8A-C733FFB10062}"/>
              </a:ext>
            </a:extLst>
          </p:cNvPr>
          <p:cNvSpPr>
            <a:spLocks noGrp="1"/>
          </p:cNvSpPr>
          <p:nvPr>
            <p:ph type="dt" sz="half" idx="10"/>
          </p:nvPr>
        </p:nvSpPr>
        <p:spPr/>
        <p:txBody>
          <a:bodyPr/>
          <a:lstStyle/>
          <a:p>
            <a:fld id="{2300BF5E-4BD2-344B-B012-A38BAA52A631}" type="datetimeFigureOut">
              <a:rPr lang="en-US" smtClean="0"/>
              <a:t>3/16/22</a:t>
            </a:fld>
            <a:endParaRPr lang="en-US"/>
          </a:p>
        </p:txBody>
      </p:sp>
      <p:sp>
        <p:nvSpPr>
          <p:cNvPr id="6" name="Footer Placeholder 5">
            <a:extLst>
              <a:ext uri="{FF2B5EF4-FFF2-40B4-BE49-F238E27FC236}">
                <a16:creationId xmlns:a16="http://schemas.microsoft.com/office/drawing/2014/main" id="{66698F36-9F11-5547-BBD2-C29968B3FD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445FA-864B-D04B-8D43-85EF498FBC51}"/>
              </a:ext>
            </a:extLst>
          </p:cNvPr>
          <p:cNvSpPr>
            <a:spLocks noGrp="1"/>
          </p:cNvSpPr>
          <p:nvPr>
            <p:ph type="sldNum" sz="quarter" idx="12"/>
          </p:nvPr>
        </p:nvSpPr>
        <p:spPr/>
        <p:txBody>
          <a:bodyPr/>
          <a:lstStyle/>
          <a:p>
            <a:fld id="{E7C0B9E7-FF19-684E-AA2F-D8B25049487A}" type="slidenum">
              <a:rPr lang="en-US" smtClean="0"/>
              <a:t>‹#›</a:t>
            </a:fld>
            <a:endParaRPr lang="en-US"/>
          </a:p>
        </p:txBody>
      </p:sp>
    </p:spTree>
    <p:extLst>
      <p:ext uri="{BB962C8B-B14F-4D97-AF65-F5344CB8AC3E}">
        <p14:creationId xmlns:p14="http://schemas.microsoft.com/office/powerpoint/2010/main" val="3138630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9F99-730D-984A-9115-2E1FEB3D29E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090905A-15BD-D640-925D-1CCD75A8B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E56A9E4-D775-1148-9527-5BB9E674A73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C6A0D2F-32F5-944B-AA95-FA0CA9A9EE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937F0B5-3C26-0349-B2E0-99FCD00619D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4E22182-1CF9-594F-A90A-78D9F821D26E}"/>
              </a:ext>
            </a:extLst>
          </p:cNvPr>
          <p:cNvSpPr>
            <a:spLocks noGrp="1"/>
          </p:cNvSpPr>
          <p:nvPr>
            <p:ph type="dt" sz="half" idx="10"/>
          </p:nvPr>
        </p:nvSpPr>
        <p:spPr/>
        <p:txBody>
          <a:bodyPr/>
          <a:lstStyle/>
          <a:p>
            <a:fld id="{2300BF5E-4BD2-344B-B012-A38BAA52A631}" type="datetimeFigureOut">
              <a:rPr lang="en-US" smtClean="0"/>
              <a:t>3/16/22</a:t>
            </a:fld>
            <a:endParaRPr lang="en-US"/>
          </a:p>
        </p:txBody>
      </p:sp>
      <p:sp>
        <p:nvSpPr>
          <p:cNvPr id="8" name="Footer Placeholder 7">
            <a:extLst>
              <a:ext uri="{FF2B5EF4-FFF2-40B4-BE49-F238E27FC236}">
                <a16:creationId xmlns:a16="http://schemas.microsoft.com/office/drawing/2014/main" id="{F98DB2C2-7EA3-464B-96A8-AA98AC37CA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B1FE56-A363-1144-ACB0-BF92509DB51B}"/>
              </a:ext>
            </a:extLst>
          </p:cNvPr>
          <p:cNvSpPr>
            <a:spLocks noGrp="1"/>
          </p:cNvSpPr>
          <p:nvPr>
            <p:ph type="sldNum" sz="quarter" idx="12"/>
          </p:nvPr>
        </p:nvSpPr>
        <p:spPr/>
        <p:txBody>
          <a:bodyPr/>
          <a:lstStyle/>
          <a:p>
            <a:fld id="{E7C0B9E7-FF19-684E-AA2F-D8B25049487A}" type="slidenum">
              <a:rPr lang="en-US" smtClean="0"/>
              <a:t>‹#›</a:t>
            </a:fld>
            <a:endParaRPr lang="en-US"/>
          </a:p>
        </p:txBody>
      </p:sp>
    </p:spTree>
    <p:extLst>
      <p:ext uri="{BB962C8B-B14F-4D97-AF65-F5344CB8AC3E}">
        <p14:creationId xmlns:p14="http://schemas.microsoft.com/office/powerpoint/2010/main" val="964154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3">
    <p:bg>
      <p:bgPr>
        <a:solidFill>
          <a:srgbClr val="FFFFFE"/>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59" y="0"/>
            <a:ext cx="12194117" cy="4727046"/>
          </a:xfrm>
          <a:noFill/>
        </p:spPr>
        <p:txBody>
          <a:bodyPr lIns="72000" tIns="72000"/>
          <a:lstStyle/>
          <a:p>
            <a:endParaRPr lang="en-GB" dirty="0"/>
          </a:p>
        </p:txBody>
      </p:sp>
      <p:sp>
        <p:nvSpPr>
          <p:cNvPr id="6" name="Rectangle 5"/>
          <p:cNvSpPr/>
          <p:nvPr userDrawn="1"/>
        </p:nvSpPr>
        <p:spPr>
          <a:xfrm>
            <a:off x="1" y="4470387"/>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GB" sz="1800">
              <a:solidFill>
                <a:prstClr val="white"/>
              </a:solidFill>
            </a:endParaRPr>
          </a:p>
        </p:txBody>
      </p:sp>
      <p:pic>
        <p:nvPicPr>
          <p:cNvPr id="11" name="Picture 10" descr="RHUL_Master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07511" y="4470388"/>
            <a:ext cx="3185548" cy="1198801"/>
          </a:xfrm>
          <a:prstGeom prst="rect">
            <a:avLst/>
          </a:prstGeom>
        </p:spPr>
      </p:pic>
      <p:pic>
        <p:nvPicPr>
          <p:cNvPr id="2" name="Picture 1" descr="Music_Hall_Diagonal_6_long_lines-40%-optimized1.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059" y="4152164"/>
            <a:ext cx="12192000" cy="324115"/>
          </a:xfrm>
          <a:prstGeom prst="rect">
            <a:avLst/>
          </a:prstGeom>
        </p:spPr>
      </p:pic>
      <p:pic>
        <p:nvPicPr>
          <p:cNvPr id="9" name="Picture 8" descr="Music_Hall_Diagonal_6_long_lines-40%-optimized1.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059" y="5658797"/>
            <a:ext cx="12192000" cy="324115"/>
          </a:xfrm>
          <a:prstGeom prst="rect">
            <a:avLst/>
          </a:prstGeom>
        </p:spPr>
      </p:pic>
      <p:sp>
        <p:nvSpPr>
          <p:cNvPr id="12" name="Subtitle 2"/>
          <p:cNvSpPr>
            <a:spLocks noGrp="1"/>
          </p:cNvSpPr>
          <p:nvPr>
            <p:ph type="subTitle" idx="1"/>
          </p:nvPr>
        </p:nvSpPr>
        <p:spPr>
          <a:xfrm>
            <a:off x="627271" y="4721655"/>
            <a:ext cx="7316672" cy="77856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Tree>
    <p:extLst>
      <p:ext uri="{BB962C8B-B14F-4D97-AF65-F5344CB8AC3E}">
        <p14:creationId xmlns:p14="http://schemas.microsoft.com/office/powerpoint/2010/main" val="2314220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ADE3-8992-1042-8E70-D5D65618DD5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0043D8F-5E05-5B44-A826-3BFE6FA9BA85}"/>
              </a:ext>
            </a:extLst>
          </p:cNvPr>
          <p:cNvSpPr>
            <a:spLocks noGrp="1"/>
          </p:cNvSpPr>
          <p:nvPr>
            <p:ph type="dt" sz="half" idx="10"/>
          </p:nvPr>
        </p:nvSpPr>
        <p:spPr/>
        <p:txBody>
          <a:bodyPr/>
          <a:lstStyle/>
          <a:p>
            <a:fld id="{2300BF5E-4BD2-344B-B012-A38BAA52A631}" type="datetimeFigureOut">
              <a:rPr lang="en-US" smtClean="0"/>
              <a:t>3/16/22</a:t>
            </a:fld>
            <a:endParaRPr lang="en-US"/>
          </a:p>
        </p:txBody>
      </p:sp>
      <p:sp>
        <p:nvSpPr>
          <p:cNvPr id="4" name="Footer Placeholder 3">
            <a:extLst>
              <a:ext uri="{FF2B5EF4-FFF2-40B4-BE49-F238E27FC236}">
                <a16:creationId xmlns:a16="http://schemas.microsoft.com/office/drawing/2014/main" id="{3BB10CFD-67BE-2B43-B090-805B982477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850563-7294-C34A-A8B6-F32A0D5EE159}"/>
              </a:ext>
            </a:extLst>
          </p:cNvPr>
          <p:cNvSpPr>
            <a:spLocks noGrp="1"/>
          </p:cNvSpPr>
          <p:nvPr>
            <p:ph type="sldNum" sz="quarter" idx="12"/>
          </p:nvPr>
        </p:nvSpPr>
        <p:spPr/>
        <p:txBody>
          <a:bodyPr/>
          <a:lstStyle/>
          <a:p>
            <a:fld id="{E7C0B9E7-FF19-684E-AA2F-D8B25049487A}" type="slidenum">
              <a:rPr lang="en-US" smtClean="0"/>
              <a:t>‹#›</a:t>
            </a:fld>
            <a:endParaRPr lang="en-US"/>
          </a:p>
        </p:txBody>
      </p:sp>
    </p:spTree>
    <p:extLst>
      <p:ext uri="{BB962C8B-B14F-4D97-AF65-F5344CB8AC3E}">
        <p14:creationId xmlns:p14="http://schemas.microsoft.com/office/powerpoint/2010/main" val="1439470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97C84-88EF-3347-A711-F5792BE8EE4F}"/>
              </a:ext>
            </a:extLst>
          </p:cNvPr>
          <p:cNvSpPr>
            <a:spLocks noGrp="1"/>
          </p:cNvSpPr>
          <p:nvPr>
            <p:ph type="dt" sz="half" idx="10"/>
          </p:nvPr>
        </p:nvSpPr>
        <p:spPr/>
        <p:txBody>
          <a:bodyPr/>
          <a:lstStyle/>
          <a:p>
            <a:fld id="{2300BF5E-4BD2-344B-B012-A38BAA52A631}" type="datetimeFigureOut">
              <a:rPr lang="en-US" smtClean="0"/>
              <a:t>3/16/22</a:t>
            </a:fld>
            <a:endParaRPr lang="en-US"/>
          </a:p>
        </p:txBody>
      </p:sp>
      <p:sp>
        <p:nvSpPr>
          <p:cNvPr id="3" name="Footer Placeholder 2">
            <a:extLst>
              <a:ext uri="{FF2B5EF4-FFF2-40B4-BE49-F238E27FC236}">
                <a16:creationId xmlns:a16="http://schemas.microsoft.com/office/drawing/2014/main" id="{114C33C0-B6E8-104C-B7E0-A24C9ECBB6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7DAEE8-93EB-EC47-9671-CAA4563B5FE6}"/>
              </a:ext>
            </a:extLst>
          </p:cNvPr>
          <p:cNvSpPr>
            <a:spLocks noGrp="1"/>
          </p:cNvSpPr>
          <p:nvPr>
            <p:ph type="sldNum" sz="quarter" idx="12"/>
          </p:nvPr>
        </p:nvSpPr>
        <p:spPr/>
        <p:txBody>
          <a:bodyPr/>
          <a:lstStyle/>
          <a:p>
            <a:fld id="{E7C0B9E7-FF19-684E-AA2F-D8B25049487A}" type="slidenum">
              <a:rPr lang="en-US" smtClean="0"/>
              <a:t>‹#›</a:t>
            </a:fld>
            <a:endParaRPr lang="en-US"/>
          </a:p>
        </p:txBody>
      </p:sp>
    </p:spTree>
    <p:extLst>
      <p:ext uri="{BB962C8B-B14F-4D97-AF65-F5344CB8AC3E}">
        <p14:creationId xmlns:p14="http://schemas.microsoft.com/office/powerpoint/2010/main" val="2193313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503A-CBD7-D044-A8DD-CD8112B0C1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9B3586B-3A3E-C741-988E-A069A78A4A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4931DA2-5ED5-1645-9314-C69FD741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38890F1-4CA1-9246-8EC4-9B72E30C9574}"/>
              </a:ext>
            </a:extLst>
          </p:cNvPr>
          <p:cNvSpPr>
            <a:spLocks noGrp="1"/>
          </p:cNvSpPr>
          <p:nvPr>
            <p:ph type="dt" sz="half" idx="10"/>
          </p:nvPr>
        </p:nvSpPr>
        <p:spPr/>
        <p:txBody>
          <a:bodyPr/>
          <a:lstStyle/>
          <a:p>
            <a:fld id="{2300BF5E-4BD2-344B-B012-A38BAA52A631}" type="datetimeFigureOut">
              <a:rPr lang="en-US" smtClean="0"/>
              <a:t>3/16/22</a:t>
            </a:fld>
            <a:endParaRPr lang="en-US"/>
          </a:p>
        </p:txBody>
      </p:sp>
      <p:sp>
        <p:nvSpPr>
          <p:cNvPr id="6" name="Footer Placeholder 5">
            <a:extLst>
              <a:ext uri="{FF2B5EF4-FFF2-40B4-BE49-F238E27FC236}">
                <a16:creationId xmlns:a16="http://schemas.microsoft.com/office/drawing/2014/main" id="{0CC6C786-8C91-6F4F-A137-A92D43A50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A469B-A678-E044-89CA-EEE5B27BFA2E}"/>
              </a:ext>
            </a:extLst>
          </p:cNvPr>
          <p:cNvSpPr>
            <a:spLocks noGrp="1"/>
          </p:cNvSpPr>
          <p:nvPr>
            <p:ph type="sldNum" sz="quarter" idx="12"/>
          </p:nvPr>
        </p:nvSpPr>
        <p:spPr/>
        <p:txBody>
          <a:bodyPr/>
          <a:lstStyle/>
          <a:p>
            <a:fld id="{E7C0B9E7-FF19-684E-AA2F-D8B25049487A}" type="slidenum">
              <a:rPr lang="en-US" smtClean="0"/>
              <a:t>‹#›</a:t>
            </a:fld>
            <a:endParaRPr lang="en-US"/>
          </a:p>
        </p:txBody>
      </p:sp>
    </p:spTree>
    <p:extLst>
      <p:ext uri="{BB962C8B-B14F-4D97-AF65-F5344CB8AC3E}">
        <p14:creationId xmlns:p14="http://schemas.microsoft.com/office/powerpoint/2010/main" val="902609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57160-9590-2541-899B-BF3741820E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24EA46-B127-8246-9839-B5CB17AE52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896F39-B445-AA43-80AC-CB3B4877C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ECD3BE-DF4D-5349-94E4-193858C7641A}"/>
              </a:ext>
            </a:extLst>
          </p:cNvPr>
          <p:cNvSpPr>
            <a:spLocks noGrp="1"/>
          </p:cNvSpPr>
          <p:nvPr>
            <p:ph type="dt" sz="half" idx="10"/>
          </p:nvPr>
        </p:nvSpPr>
        <p:spPr/>
        <p:txBody>
          <a:bodyPr/>
          <a:lstStyle/>
          <a:p>
            <a:fld id="{2300BF5E-4BD2-344B-B012-A38BAA52A631}" type="datetimeFigureOut">
              <a:rPr lang="en-US" smtClean="0"/>
              <a:t>3/16/22</a:t>
            </a:fld>
            <a:endParaRPr lang="en-US"/>
          </a:p>
        </p:txBody>
      </p:sp>
      <p:sp>
        <p:nvSpPr>
          <p:cNvPr id="6" name="Footer Placeholder 5">
            <a:extLst>
              <a:ext uri="{FF2B5EF4-FFF2-40B4-BE49-F238E27FC236}">
                <a16:creationId xmlns:a16="http://schemas.microsoft.com/office/drawing/2014/main" id="{4D33B189-8454-954C-BD65-89EB650DA4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615A0E-40C0-D84D-A237-64A11D4153A4}"/>
              </a:ext>
            </a:extLst>
          </p:cNvPr>
          <p:cNvSpPr>
            <a:spLocks noGrp="1"/>
          </p:cNvSpPr>
          <p:nvPr>
            <p:ph type="sldNum" sz="quarter" idx="12"/>
          </p:nvPr>
        </p:nvSpPr>
        <p:spPr/>
        <p:txBody>
          <a:bodyPr/>
          <a:lstStyle/>
          <a:p>
            <a:fld id="{E7C0B9E7-FF19-684E-AA2F-D8B25049487A}" type="slidenum">
              <a:rPr lang="en-US" smtClean="0"/>
              <a:t>‹#›</a:t>
            </a:fld>
            <a:endParaRPr lang="en-US"/>
          </a:p>
        </p:txBody>
      </p:sp>
    </p:spTree>
    <p:extLst>
      <p:ext uri="{BB962C8B-B14F-4D97-AF65-F5344CB8AC3E}">
        <p14:creationId xmlns:p14="http://schemas.microsoft.com/office/powerpoint/2010/main" val="3356613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FD7D-EC60-B841-9A4D-44020AB8488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F7D5CA-2A5B-9E42-8149-A824FCB8F09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3E1AA3-873E-844D-9D15-89602C6F2B21}"/>
              </a:ext>
            </a:extLst>
          </p:cNvPr>
          <p:cNvSpPr>
            <a:spLocks noGrp="1"/>
          </p:cNvSpPr>
          <p:nvPr>
            <p:ph type="dt" sz="half" idx="10"/>
          </p:nvPr>
        </p:nvSpPr>
        <p:spPr/>
        <p:txBody>
          <a:bodyPr/>
          <a:lstStyle/>
          <a:p>
            <a:fld id="{2300BF5E-4BD2-344B-B012-A38BAA52A631}" type="datetimeFigureOut">
              <a:rPr lang="en-US" smtClean="0"/>
              <a:t>3/16/22</a:t>
            </a:fld>
            <a:endParaRPr lang="en-US"/>
          </a:p>
        </p:txBody>
      </p:sp>
      <p:sp>
        <p:nvSpPr>
          <p:cNvPr id="5" name="Footer Placeholder 4">
            <a:extLst>
              <a:ext uri="{FF2B5EF4-FFF2-40B4-BE49-F238E27FC236}">
                <a16:creationId xmlns:a16="http://schemas.microsoft.com/office/drawing/2014/main" id="{374027A3-ED46-8E43-9C27-FABD0F167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51CB8-2AFA-2E49-A00F-D8092011153E}"/>
              </a:ext>
            </a:extLst>
          </p:cNvPr>
          <p:cNvSpPr>
            <a:spLocks noGrp="1"/>
          </p:cNvSpPr>
          <p:nvPr>
            <p:ph type="sldNum" sz="quarter" idx="12"/>
          </p:nvPr>
        </p:nvSpPr>
        <p:spPr/>
        <p:txBody>
          <a:bodyPr/>
          <a:lstStyle/>
          <a:p>
            <a:fld id="{E7C0B9E7-FF19-684E-AA2F-D8B25049487A}" type="slidenum">
              <a:rPr lang="en-US" smtClean="0"/>
              <a:t>‹#›</a:t>
            </a:fld>
            <a:endParaRPr lang="en-US"/>
          </a:p>
        </p:txBody>
      </p:sp>
    </p:spTree>
    <p:extLst>
      <p:ext uri="{BB962C8B-B14F-4D97-AF65-F5344CB8AC3E}">
        <p14:creationId xmlns:p14="http://schemas.microsoft.com/office/powerpoint/2010/main" val="1498520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BDA76F-AA45-5742-A3F5-D6429263815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B3BEEE-526C-FA40-BE7B-B4C3EC753AD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34E91D-B6DE-0341-BF30-BF502F7CB308}"/>
              </a:ext>
            </a:extLst>
          </p:cNvPr>
          <p:cNvSpPr>
            <a:spLocks noGrp="1"/>
          </p:cNvSpPr>
          <p:nvPr>
            <p:ph type="dt" sz="half" idx="10"/>
          </p:nvPr>
        </p:nvSpPr>
        <p:spPr/>
        <p:txBody>
          <a:bodyPr/>
          <a:lstStyle/>
          <a:p>
            <a:fld id="{2300BF5E-4BD2-344B-B012-A38BAA52A631}" type="datetimeFigureOut">
              <a:rPr lang="en-US" smtClean="0"/>
              <a:t>3/16/22</a:t>
            </a:fld>
            <a:endParaRPr lang="en-US"/>
          </a:p>
        </p:txBody>
      </p:sp>
      <p:sp>
        <p:nvSpPr>
          <p:cNvPr id="5" name="Footer Placeholder 4">
            <a:extLst>
              <a:ext uri="{FF2B5EF4-FFF2-40B4-BE49-F238E27FC236}">
                <a16:creationId xmlns:a16="http://schemas.microsoft.com/office/drawing/2014/main" id="{53DD77FA-B371-9E41-B61C-BF0AC446D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2B68D-F56F-9448-9E92-2AA512D91E80}"/>
              </a:ext>
            </a:extLst>
          </p:cNvPr>
          <p:cNvSpPr>
            <a:spLocks noGrp="1"/>
          </p:cNvSpPr>
          <p:nvPr>
            <p:ph type="sldNum" sz="quarter" idx="12"/>
          </p:nvPr>
        </p:nvSpPr>
        <p:spPr/>
        <p:txBody>
          <a:bodyPr/>
          <a:lstStyle/>
          <a:p>
            <a:fld id="{E7C0B9E7-FF19-684E-AA2F-D8B25049487A}" type="slidenum">
              <a:rPr lang="en-US" smtClean="0"/>
              <a:t>‹#›</a:t>
            </a:fld>
            <a:endParaRPr lang="en-US"/>
          </a:p>
        </p:txBody>
      </p:sp>
    </p:spTree>
    <p:extLst>
      <p:ext uri="{BB962C8B-B14F-4D97-AF65-F5344CB8AC3E}">
        <p14:creationId xmlns:p14="http://schemas.microsoft.com/office/powerpoint/2010/main" val="144820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6" name="Google Shape;16;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9" name="Google Shape;19;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424A4F"/>
        </a:solidFill>
        <a:effectLst/>
      </p:bgPr>
    </p:bg>
    <p:spTree>
      <p:nvGrpSpPr>
        <p:cNvPr id="1" name=""/>
        <p:cNvGrpSpPr/>
        <p:nvPr/>
      </p:nvGrpSpPr>
      <p:grpSpPr>
        <a:xfrm>
          <a:off x="0" y="0"/>
          <a:ext cx="0" cy="0"/>
          <a:chOff x="0" y="0"/>
          <a:chExt cx="0" cy="0"/>
        </a:xfrm>
      </p:grpSpPr>
      <p:sp>
        <p:nvSpPr>
          <p:cNvPr id="13" name="Rectangle 12"/>
          <p:cNvSpPr/>
          <p:nvPr userDrawn="1"/>
        </p:nvSpPr>
        <p:spPr>
          <a:xfrm>
            <a:off x="-10854" y="4466534"/>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GB" sz="1800">
              <a:solidFill>
                <a:prstClr val="white"/>
              </a:solidFill>
            </a:endParaRPr>
          </a:p>
        </p:txBody>
      </p:sp>
      <p:sp>
        <p:nvSpPr>
          <p:cNvPr id="10" name="Title 1"/>
          <p:cNvSpPr>
            <a:spLocks noGrp="1"/>
          </p:cNvSpPr>
          <p:nvPr>
            <p:ph type="title" hasCustomPrompt="1"/>
          </p:nvPr>
        </p:nvSpPr>
        <p:spPr>
          <a:xfrm>
            <a:off x="582638" y="4748823"/>
            <a:ext cx="8263551" cy="916512"/>
          </a:xfrm>
        </p:spPr>
        <p:txBody>
          <a:bodyPr anchor="t">
            <a:normAutofit/>
          </a:bodyPr>
          <a:lstStyle>
            <a:lvl1pPr algn="l">
              <a:defRPr sz="3600" b="0" cap="none"/>
            </a:lvl1pPr>
          </a:lstStyle>
          <a:p>
            <a:r>
              <a:rPr lang="en-GB" dirty="0"/>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91814" y="4466534"/>
            <a:ext cx="3200185" cy="1198800"/>
          </a:xfrm>
          <a:prstGeom prst="rect">
            <a:avLst/>
          </a:prstGeom>
        </p:spPr>
      </p:pic>
    </p:spTree>
    <p:extLst>
      <p:ext uri="{BB962C8B-B14F-4D97-AF65-F5344CB8AC3E}">
        <p14:creationId xmlns:p14="http://schemas.microsoft.com/office/powerpoint/2010/main" val="3016896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A7FD2F-64D5-2C48-ACF5-F8C693526D63}" type="datetime1">
              <a:rPr lang="en-GB" smtClean="0"/>
              <a:t>16/03/2022</a:t>
            </a:fld>
            <a:endParaRPr lang="en-US" dirty="0"/>
          </a:p>
        </p:txBody>
      </p:sp>
      <p:sp>
        <p:nvSpPr>
          <p:cNvPr id="6" name="Slide Number Placeholder 5"/>
          <p:cNvSpPr>
            <a:spLocks noGrp="1"/>
          </p:cNvSpPr>
          <p:nvPr>
            <p:ph type="sldNum" sz="quarter" idx="12"/>
          </p:nvPr>
        </p:nvSpPr>
        <p:spPr/>
        <p:txBody>
          <a:bodyPr/>
          <a:lstStyle/>
          <a:p>
            <a:fld id="{4E7405B4-230F-6A48-B171-23901E3BE971}" type="slidenum">
              <a:rPr lang="en-US" smtClean="0"/>
              <a:t>‹#›</a:t>
            </a:fld>
            <a:endParaRPr lang="en-US"/>
          </a:p>
        </p:txBody>
      </p:sp>
      <p:sp>
        <p:nvSpPr>
          <p:cNvPr id="17" name="Text Placeholder 8"/>
          <p:cNvSpPr>
            <a:spLocks noGrp="1"/>
          </p:cNvSpPr>
          <p:nvPr>
            <p:ph type="body" sz="quarter" idx="14" hasCustomPrompt="1"/>
          </p:nvPr>
        </p:nvSpPr>
        <p:spPr>
          <a:xfrm>
            <a:off x="609601" y="180576"/>
            <a:ext cx="8456084" cy="506413"/>
          </a:xfrm>
        </p:spPr>
        <p:txBody>
          <a:bodyPr/>
          <a:lstStyle>
            <a:lvl1pPr marL="0" indent="0">
              <a:buFontTx/>
              <a:buNone/>
              <a:defRPr b="0">
                <a:solidFill>
                  <a:schemeClr val="bg1"/>
                </a:solidFill>
              </a:defRPr>
            </a:lvl1pPr>
          </a:lstStyle>
          <a:p>
            <a:pPr lvl="0"/>
            <a:r>
              <a:rPr lang="en-US" dirty="0"/>
              <a:t>Presentation to Name Here</a:t>
            </a:r>
          </a:p>
        </p:txBody>
      </p:sp>
      <p:sp>
        <p:nvSpPr>
          <p:cNvPr id="7" name="Text Placeholder 18"/>
          <p:cNvSpPr>
            <a:spLocks noGrp="1"/>
          </p:cNvSpPr>
          <p:nvPr>
            <p:ph type="body" sz="quarter" idx="15" hasCustomPrompt="1"/>
          </p:nvPr>
        </p:nvSpPr>
        <p:spPr>
          <a:xfrm>
            <a:off x="2328634" y="2684616"/>
            <a:ext cx="7266017" cy="3525684"/>
          </a:xfrm>
        </p:spPr>
        <p:txBody>
          <a:bodyPr>
            <a:normAutofit/>
          </a:bodyPr>
          <a:lstStyle>
            <a:lvl1pPr marL="0" indent="0">
              <a:buFontTx/>
              <a:buNone/>
              <a:defRPr sz="4000">
                <a:solidFill>
                  <a:srgbClr val="662E91"/>
                </a:solidFill>
              </a:defRPr>
            </a:lvl1pPr>
            <a:lvl2pPr marL="457200" indent="0">
              <a:buFontTx/>
              <a:buNone/>
              <a:defRPr sz="4000"/>
            </a:lvl2pPr>
            <a:lvl3pPr marL="914400" indent="0">
              <a:buFontTx/>
              <a:buNone/>
              <a:defRPr sz="4000"/>
            </a:lvl3pPr>
            <a:lvl4pPr marL="1371600" indent="0">
              <a:buFontTx/>
              <a:buNone/>
              <a:defRPr sz="4000"/>
            </a:lvl4pPr>
            <a:lvl5pPr marL="1828800" indent="0">
              <a:buFontTx/>
              <a:buNone/>
              <a:defRPr sz="4000"/>
            </a:lvl5pPr>
          </a:lstStyle>
          <a:p>
            <a:pPr lvl="0"/>
            <a:r>
              <a:rPr lang="en-GB" dirty="0"/>
              <a:t>Click to edit cover title</a:t>
            </a:r>
          </a:p>
        </p:txBody>
      </p:sp>
      <p:pic>
        <p:nvPicPr>
          <p:cNvPr id="2" name="Picture 1" descr="CFS Full Colour logo.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2533" y="958564"/>
            <a:ext cx="5254939" cy="1717961"/>
          </a:xfrm>
          <a:prstGeom prst="rect">
            <a:avLst/>
          </a:prstGeom>
        </p:spPr>
      </p:pic>
    </p:spTree>
    <p:extLst>
      <p:ext uri="{BB962C8B-B14F-4D97-AF65-F5344CB8AC3E}">
        <p14:creationId xmlns:p14="http://schemas.microsoft.com/office/powerpoint/2010/main" val="2900219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Cover background 1.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
            <a:ext cx="12329681" cy="7072411"/>
          </a:xfrm>
          <a:prstGeom prst="rect">
            <a:avLst/>
          </a:prstGeom>
        </p:spPr>
      </p:pic>
      <p:sp>
        <p:nvSpPr>
          <p:cNvPr id="17" name="Text Placeholder 8"/>
          <p:cNvSpPr>
            <a:spLocks noGrp="1"/>
          </p:cNvSpPr>
          <p:nvPr>
            <p:ph type="body" sz="quarter" idx="14" hasCustomPrompt="1"/>
          </p:nvPr>
        </p:nvSpPr>
        <p:spPr>
          <a:xfrm>
            <a:off x="164397" y="180575"/>
            <a:ext cx="10317336" cy="3477025"/>
          </a:xfrm>
        </p:spPr>
        <p:txBody>
          <a:bodyPr>
            <a:noAutofit/>
          </a:bodyPr>
          <a:lstStyle>
            <a:lvl1pPr marL="0" indent="0">
              <a:buFontTx/>
              <a:buNone/>
              <a:defRPr sz="6000" b="1" baseline="0">
                <a:solidFill>
                  <a:srgbClr val="FFFFFF"/>
                </a:solidFill>
              </a:defRPr>
            </a:lvl1pPr>
          </a:lstStyle>
          <a:p>
            <a:pPr lvl="0"/>
            <a:r>
              <a:rPr lang="en-GB" dirty="0"/>
              <a:t>Click to add title</a:t>
            </a:r>
          </a:p>
        </p:txBody>
      </p:sp>
      <p:pic>
        <p:nvPicPr>
          <p:cNvPr id="4" name="Picture 3" descr="CFS 1 Colour logo CFS Whit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 y="5646678"/>
            <a:ext cx="3721148" cy="1211323"/>
          </a:xfrm>
          <a:prstGeom prst="rect">
            <a:avLst/>
          </a:prstGeom>
        </p:spPr>
      </p:pic>
    </p:spTree>
    <p:extLst>
      <p:ext uri="{BB962C8B-B14F-4D97-AF65-F5344CB8AC3E}">
        <p14:creationId xmlns:p14="http://schemas.microsoft.com/office/powerpoint/2010/main" val="3479692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Picture 1" descr="Cover background 1.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
            <a:ext cx="12329681" cy="7072411"/>
          </a:xfrm>
          <a:prstGeom prst="rect">
            <a:avLst/>
          </a:prstGeom>
        </p:spPr>
      </p:pic>
      <p:sp>
        <p:nvSpPr>
          <p:cNvPr id="17" name="Text Placeholder 8"/>
          <p:cNvSpPr>
            <a:spLocks noGrp="1"/>
          </p:cNvSpPr>
          <p:nvPr>
            <p:ph type="body" sz="quarter" idx="14" hasCustomPrompt="1"/>
          </p:nvPr>
        </p:nvSpPr>
        <p:spPr>
          <a:xfrm>
            <a:off x="164397" y="180576"/>
            <a:ext cx="3682464" cy="506413"/>
          </a:xfrm>
        </p:spPr>
        <p:txBody>
          <a:bodyPr>
            <a:normAutofit/>
          </a:bodyPr>
          <a:lstStyle>
            <a:lvl1pPr marL="0" indent="0">
              <a:buFontTx/>
              <a:buNone/>
              <a:defRPr sz="2400" b="1">
                <a:solidFill>
                  <a:srgbClr val="FFFFFF"/>
                </a:solidFill>
              </a:defRPr>
            </a:lvl1pPr>
          </a:lstStyle>
          <a:p>
            <a:pPr lvl="0"/>
            <a:r>
              <a:rPr lang="en-GB" dirty="0"/>
              <a:t>Presentation</a:t>
            </a:r>
          </a:p>
        </p:txBody>
      </p:sp>
      <p:sp>
        <p:nvSpPr>
          <p:cNvPr id="19" name="Text Placeholder 18"/>
          <p:cNvSpPr>
            <a:spLocks noGrp="1"/>
          </p:cNvSpPr>
          <p:nvPr>
            <p:ph type="body" sz="quarter" idx="15" hasCustomPrompt="1"/>
          </p:nvPr>
        </p:nvSpPr>
        <p:spPr>
          <a:xfrm>
            <a:off x="164399" y="688486"/>
            <a:ext cx="3682464" cy="1799321"/>
          </a:xfrm>
        </p:spPr>
        <p:txBody>
          <a:bodyPr>
            <a:normAutofit/>
          </a:bodyPr>
          <a:lstStyle>
            <a:lvl1pPr marL="0" indent="0">
              <a:buFontTx/>
              <a:buNone/>
              <a:defRPr sz="2400" baseline="0">
                <a:solidFill>
                  <a:schemeClr val="bg1"/>
                </a:solidFill>
              </a:defRPr>
            </a:lvl1pPr>
            <a:lvl2pPr marL="457200" indent="0">
              <a:buFontTx/>
              <a:buNone/>
              <a:defRPr sz="4000"/>
            </a:lvl2pPr>
            <a:lvl3pPr marL="914400" indent="0">
              <a:buFontTx/>
              <a:buNone/>
              <a:defRPr sz="4000"/>
            </a:lvl3pPr>
            <a:lvl4pPr marL="1371600" indent="0">
              <a:buFontTx/>
              <a:buNone/>
              <a:defRPr sz="4000"/>
            </a:lvl4pPr>
            <a:lvl5pPr marL="1828800" indent="0">
              <a:buFontTx/>
              <a:buNone/>
              <a:defRPr sz="4000"/>
            </a:lvl5pPr>
          </a:lstStyle>
          <a:p>
            <a:pPr lvl="0"/>
            <a:r>
              <a:rPr lang="en-GB" dirty="0"/>
              <a:t>Click to edit cover presentation title</a:t>
            </a:r>
          </a:p>
        </p:txBody>
      </p:sp>
      <p:pic>
        <p:nvPicPr>
          <p:cNvPr id="4" name="Picture 3" descr="CFS 1 Colour logo CFS Whit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 y="5646678"/>
            <a:ext cx="3721148" cy="1211323"/>
          </a:xfrm>
          <a:prstGeom prst="rect">
            <a:avLst/>
          </a:prstGeom>
        </p:spPr>
      </p:pic>
    </p:spTree>
    <p:extLst>
      <p:ext uri="{BB962C8B-B14F-4D97-AF65-F5344CB8AC3E}">
        <p14:creationId xmlns:p14="http://schemas.microsoft.com/office/powerpoint/2010/main" val="338860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A7FD2F-64D5-2C48-ACF5-F8C693526D63}" type="datetime1">
              <a:rPr lang="en-GB" smtClean="0"/>
              <a:t>16/03/2022</a:t>
            </a:fld>
            <a:endParaRPr lang="en-US" dirty="0"/>
          </a:p>
        </p:txBody>
      </p:sp>
      <p:sp>
        <p:nvSpPr>
          <p:cNvPr id="6" name="Slide Number Placeholder 5"/>
          <p:cNvSpPr>
            <a:spLocks noGrp="1"/>
          </p:cNvSpPr>
          <p:nvPr>
            <p:ph type="sldNum" sz="quarter" idx="12"/>
          </p:nvPr>
        </p:nvSpPr>
        <p:spPr/>
        <p:txBody>
          <a:bodyPr/>
          <a:lstStyle/>
          <a:p>
            <a:fld id="{4E7405B4-230F-6A48-B171-23901E3BE971}" type="slidenum">
              <a:rPr lang="en-US" smtClean="0"/>
              <a:t>‹#›</a:t>
            </a:fld>
            <a:endParaRPr lang="en-US"/>
          </a:p>
        </p:txBody>
      </p:sp>
      <p:sp>
        <p:nvSpPr>
          <p:cNvPr id="2" name="Title 1"/>
          <p:cNvSpPr>
            <a:spLocks noGrp="1"/>
          </p:cNvSpPr>
          <p:nvPr>
            <p:ph type="ctrTitle"/>
          </p:nvPr>
        </p:nvSpPr>
        <p:spPr>
          <a:xfrm>
            <a:off x="609600" y="995588"/>
            <a:ext cx="10972800" cy="477000"/>
          </a:xfrm>
          <a:prstGeom prst="rect">
            <a:avLst/>
          </a:prstGeom>
        </p:spPr>
        <p:txBody>
          <a:bodyPr/>
          <a:lstStyle>
            <a:lvl1pPr>
              <a:defRPr sz="4000">
                <a:solidFill>
                  <a:srgbClr val="662E91"/>
                </a:solidFill>
              </a:defRPr>
            </a:lvl1pPr>
          </a:lstStyle>
          <a:p>
            <a:r>
              <a:rPr lang="en-US"/>
              <a:t>Click to edit Master title style</a:t>
            </a:r>
            <a:endParaRPr lang="en-US" dirty="0"/>
          </a:p>
        </p:txBody>
      </p:sp>
      <p:sp>
        <p:nvSpPr>
          <p:cNvPr id="15" name="Content Placeholder 14"/>
          <p:cNvSpPr>
            <a:spLocks noGrp="1"/>
          </p:cNvSpPr>
          <p:nvPr>
            <p:ph sz="quarter" idx="13"/>
          </p:nvPr>
        </p:nvSpPr>
        <p:spPr>
          <a:xfrm>
            <a:off x="609600" y="1793104"/>
            <a:ext cx="10972800" cy="4543996"/>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7" name="Text Placeholder 8"/>
          <p:cNvSpPr>
            <a:spLocks noGrp="1"/>
          </p:cNvSpPr>
          <p:nvPr>
            <p:ph type="body" sz="quarter" idx="14"/>
          </p:nvPr>
        </p:nvSpPr>
        <p:spPr>
          <a:xfrm>
            <a:off x="609601" y="180576"/>
            <a:ext cx="8456084" cy="506413"/>
          </a:xfrm>
        </p:spPr>
        <p:txBody>
          <a:bodyPr/>
          <a:lstStyle>
            <a:lvl1pPr marL="0" indent="0">
              <a:buFontTx/>
              <a:buNone/>
              <a:defRPr b="0">
                <a:solidFill>
                  <a:schemeClr val="bg1"/>
                </a:solidFill>
              </a:defRPr>
            </a:lvl1pPr>
          </a:lstStyle>
          <a:p>
            <a:pPr lvl="0"/>
            <a:r>
              <a:rPr lang="en-US"/>
              <a:t>Edit Master text styles</a:t>
            </a:r>
          </a:p>
        </p:txBody>
      </p:sp>
    </p:spTree>
    <p:extLst>
      <p:ext uri="{BB962C8B-B14F-4D97-AF65-F5344CB8AC3E}">
        <p14:creationId xmlns:p14="http://schemas.microsoft.com/office/powerpoint/2010/main" val="764583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A7FD2F-64D5-2C48-ACF5-F8C693526D63}" type="datetime1">
              <a:rPr lang="en-GB" smtClean="0"/>
              <a:t>16/03/2022</a:t>
            </a:fld>
            <a:endParaRPr lang="en-US" dirty="0"/>
          </a:p>
        </p:txBody>
      </p:sp>
      <p:sp>
        <p:nvSpPr>
          <p:cNvPr id="6" name="Slide Number Placeholder 5"/>
          <p:cNvSpPr>
            <a:spLocks noGrp="1"/>
          </p:cNvSpPr>
          <p:nvPr>
            <p:ph type="sldNum" sz="quarter" idx="12"/>
          </p:nvPr>
        </p:nvSpPr>
        <p:spPr/>
        <p:txBody>
          <a:bodyPr/>
          <a:lstStyle/>
          <a:p>
            <a:fld id="{4E7405B4-230F-6A48-B171-23901E3BE971}" type="slidenum">
              <a:rPr lang="en-US" smtClean="0"/>
              <a:t>‹#›</a:t>
            </a:fld>
            <a:endParaRPr lang="en-US"/>
          </a:p>
        </p:txBody>
      </p:sp>
      <p:sp>
        <p:nvSpPr>
          <p:cNvPr id="2" name="Title 1"/>
          <p:cNvSpPr>
            <a:spLocks noGrp="1"/>
          </p:cNvSpPr>
          <p:nvPr>
            <p:ph type="ctrTitle"/>
          </p:nvPr>
        </p:nvSpPr>
        <p:spPr>
          <a:xfrm>
            <a:off x="609600" y="995588"/>
            <a:ext cx="10972800" cy="477000"/>
          </a:xfrm>
          <a:prstGeom prst="rect">
            <a:avLst/>
          </a:prstGeom>
        </p:spPr>
        <p:txBody>
          <a:bodyPr/>
          <a:lstStyle>
            <a:lvl1pPr>
              <a:defRPr sz="2400">
                <a:solidFill>
                  <a:srgbClr val="662E91"/>
                </a:solidFill>
              </a:defRPr>
            </a:lvl1pPr>
          </a:lstStyle>
          <a:p>
            <a:r>
              <a:rPr lang="en-US"/>
              <a:t>Click to edit Master title style</a:t>
            </a:r>
            <a:endParaRPr lang="en-US" dirty="0"/>
          </a:p>
        </p:txBody>
      </p:sp>
      <p:sp>
        <p:nvSpPr>
          <p:cNvPr id="15" name="Content Placeholder 14"/>
          <p:cNvSpPr>
            <a:spLocks noGrp="1"/>
          </p:cNvSpPr>
          <p:nvPr>
            <p:ph sz="quarter" idx="13"/>
          </p:nvPr>
        </p:nvSpPr>
        <p:spPr>
          <a:xfrm>
            <a:off x="609600" y="1606322"/>
            <a:ext cx="10972800" cy="4730778"/>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7" name="Text Placeholder 8"/>
          <p:cNvSpPr>
            <a:spLocks noGrp="1"/>
          </p:cNvSpPr>
          <p:nvPr>
            <p:ph type="body" sz="quarter" idx="14"/>
          </p:nvPr>
        </p:nvSpPr>
        <p:spPr>
          <a:xfrm>
            <a:off x="609601" y="180576"/>
            <a:ext cx="8456084" cy="506413"/>
          </a:xfrm>
        </p:spPr>
        <p:txBody>
          <a:bodyPr/>
          <a:lstStyle>
            <a:lvl1pPr marL="0" indent="0">
              <a:buFontTx/>
              <a:buNone/>
              <a:defRPr b="0">
                <a:solidFill>
                  <a:schemeClr val="bg1"/>
                </a:solidFill>
              </a:defRPr>
            </a:lvl1pPr>
          </a:lstStyle>
          <a:p>
            <a:pPr lvl="0"/>
            <a:r>
              <a:rPr lang="en-US"/>
              <a:t>Edit Master text styles</a:t>
            </a:r>
          </a:p>
        </p:txBody>
      </p:sp>
    </p:spTree>
    <p:extLst>
      <p:ext uri="{BB962C8B-B14F-4D97-AF65-F5344CB8AC3E}">
        <p14:creationId xmlns:p14="http://schemas.microsoft.com/office/powerpoint/2010/main" val="24726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rgbClr val="FFFFFE"/>
        </a:solidFill>
        <a:effectLst/>
      </p:bgPr>
    </p:bg>
    <p:spTree>
      <p:nvGrpSpPr>
        <p:cNvPr id="1" name=""/>
        <p:cNvGrpSpPr/>
        <p:nvPr/>
      </p:nvGrpSpPr>
      <p:grpSpPr>
        <a:xfrm>
          <a:off x="0" y="0"/>
          <a:ext cx="0" cy="0"/>
          <a:chOff x="0" y="0"/>
          <a:chExt cx="0" cy="0"/>
        </a:xfrm>
      </p:grpSpPr>
      <p:sp>
        <p:nvSpPr>
          <p:cNvPr id="5" name="Rectangle 4"/>
          <p:cNvSpPr/>
          <p:nvPr userDrawn="1"/>
        </p:nvSpPr>
        <p:spPr>
          <a:xfrm>
            <a:off x="1" y="4466533"/>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GB" sz="1800" dirty="0">
              <a:solidFill>
                <a:prstClr val="white"/>
              </a:solidFill>
            </a:endParaRPr>
          </a:p>
        </p:txBody>
      </p:sp>
      <p:sp>
        <p:nvSpPr>
          <p:cNvPr id="6" name="Title 1"/>
          <p:cNvSpPr>
            <a:spLocks noGrp="1"/>
          </p:cNvSpPr>
          <p:nvPr>
            <p:ph type="title" hasCustomPrompt="1"/>
          </p:nvPr>
        </p:nvSpPr>
        <p:spPr>
          <a:xfrm>
            <a:off x="582638" y="4748823"/>
            <a:ext cx="8144153" cy="916512"/>
          </a:xfrm>
        </p:spPr>
        <p:txBody>
          <a:bodyPr anchor="t">
            <a:normAutofit/>
          </a:bodyPr>
          <a:lstStyle>
            <a:lvl1pPr algn="l">
              <a:defRPr sz="3600" b="0" cap="none"/>
            </a:lvl1pPr>
          </a:lstStyle>
          <a:p>
            <a:r>
              <a:rPr lang="en-GB" dirty="0"/>
              <a:t>Click to edit master title style</a:t>
            </a:r>
          </a:p>
        </p:txBody>
      </p:sp>
      <p:pic>
        <p:nvPicPr>
          <p:cNvPr id="7" name="Picture 6" descr="RHUL_Master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05098" y="4466534"/>
            <a:ext cx="3185548" cy="1198801"/>
          </a:xfrm>
          <a:prstGeom prst="rect">
            <a:avLst/>
          </a:prstGeom>
        </p:spPr>
      </p:pic>
    </p:spTree>
    <p:extLst>
      <p:ext uri="{BB962C8B-B14F-4D97-AF65-F5344CB8AC3E}">
        <p14:creationId xmlns:p14="http://schemas.microsoft.com/office/powerpoint/2010/main" val="3346787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A7FD2F-64D5-2C48-ACF5-F8C693526D63}" type="datetime1">
              <a:rPr lang="en-GB" smtClean="0"/>
              <a:t>16/03/2022</a:t>
            </a:fld>
            <a:endParaRPr lang="en-US" dirty="0"/>
          </a:p>
        </p:txBody>
      </p:sp>
      <p:sp>
        <p:nvSpPr>
          <p:cNvPr id="6" name="Slide Number Placeholder 5"/>
          <p:cNvSpPr>
            <a:spLocks noGrp="1"/>
          </p:cNvSpPr>
          <p:nvPr>
            <p:ph type="sldNum" sz="quarter" idx="12"/>
          </p:nvPr>
        </p:nvSpPr>
        <p:spPr/>
        <p:txBody>
          <a:bodyPr/>
          <a:lstStyle/>
          <a:p>
            <a:fld id="{4E7405B4-230F-6A48-B171-23901E3BE971}" type="slidenum">
              <a:rPr lang="en-US" smtClean="0"/>
              <a:t>‹#›</a:t>
            </a:fld>
            <a:endParaRPr lang="en-US"/>
          </a:p>
        </p:txBody>
      </p:sp>
      <p:sp>
        <p:nvSpPr>
          <p:cNvPr id="17" name="Text Placeholder 8"/>
          <p:cNvSpPr>
            <a:spLocks noGrp="1"/>
          </p:cNvSpPr>
          <p:nvPr>
            <p:ph type="body" sz="quarter" idx="14"/>
          </p:nvPr>
        </p:nvSpPr>
        <p:spPr>
          <a:xfrm>
            <a:off x="609601" y="180576"/>
            <a:ext cx="8456084" cy="506413"/>
          </a:xfrm>
        </p:spPr>
        <p:txBody>
          <a:bodyPr/>
          <a:lstStyle>
            <a:lvl1pPr marL="0" indent="0">
              <a:buFontTx/>
              <a:buNone/>
              <a:defRPr b="0">
                <a:solidFill>
                  <a:schemeClr val="bg1"/>
                </a:solidFill>
              </a:defRPr>
            </a:lvl1pPr>
          </a:lstStyle>
          <a:p>
            <a:pPr lvl="0"/>
            <a:r>
              <a:rPr lang="en-US"/>
              <a:t>Edit Master text styles</a:t>
            </a:r>
          </a:p>
        </p:txBody>
      </p:sp>
      <p:sp>
        <p:nvSpPr>
          <p:cNvPr id="7" name="Text Placeholder 18"/>
          <p:cNvSpPr>
            <a:spLocks noGrp="1"/>
          </p:cNvSpPr>
          <p:nvPr>
            <p:ph type="body" sz="quarter" idx="15" hasCustomPrompt="1"/>
          </p:nvPr>
        </p:nvSpPr>
        <p:spPr>
          <a:xfrm>
            <a:off x="2324101" y="3308804"/>
            <a:ext cx="7266017" cy="2799897"/>
          </a:xfrm>
        </p:spPr>
        <p:txBody>
          <a:bodyPr>
            <a:normAutofit/>
          </a:bodyPr>
          <a:lstStyle>
            <a:lvl1pPr marL="0" indent="0">
              <a:buFontTx/>
              <a:buNone/>
              <a:defRPr sz="3600">
                <a:solidFill>
                  <a:srgbClr val="662E91"/>
                </a:solidFill>
              </a:defRPr>
            </a:lvl1pPr>
            <a:lvl2pPr marL="457200" indent="0">
              <a:buFontTx/>
              <a:buNone/>
              <a:defRPr sz="4000"/>
            </a:lvl2pPr>
            <a:lvl3pPr marL="914400" indent="0">
              <a:buFontTx/>
              <a:buNone/>
              <a:defRPr sz="4000"/>
            </a:lvl3pPr>
            <a:lvl4pPr marL="1371600" indent="0">
              <a:buFontTx/>
              <a:buNone/>
              <a:defRPr sz="4000"/>
            </a:lvl4pPr>
            <a:lvl5pPr marL="1828800" indent="0">
              <a:buFontTx/>
              <a:buNone/>
              <a:defRPr sz="4000"/>
            </a:lvl5pPr>
          </a:lstStyle>
          <a:p>
            <a:pPr lvl="0"/>
            <a:r>
              <a:rPr lang="en-GB" dirty="0"/>
              <a:t>Click to edit Subsection title</a:t>
            </a:r>
          </a:p>
        </p:txBody>
      </p:sp>
      <p:cxnSp>
        <p:nvCxnSpPr>
          <p:cNvPr id="11" name="Straight Connector 10"/>
          <p:cNvCxnSpPr/>
          <p:nvPr userDrawn="1"/>
        </p:nvCxnSpPr>
        <p:spPr>
          <a:xfrm>
            <a:off x="609600" y="2828925"/>
            <a:ext cx="10972800" cy="0"/>
          </a:xfrm>
          <a:prstGeom prst="line">
            <a:avLst/>
          </a:prstGeom>
          <a:ln w="6350" cmpd="sng">
            <a:solidFill>
              <a:srgbClr val="662E9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8"/>
          <p:cNvSpPr>
            <a:spLocks noGrp="1"/>
          </p:cNvSpPr>
          <p:nvPr>
            <p:ph type="body" sz="quarter" idx="17" hasCustomPrompt="1"/>
          </p:nvPr>
        </p:nvSpPr>
        <p:spPr>
          <a:xfrm>
            <a:off x="9363227" y="929987"/>
            <a:ext cx="2269973" cy="1799321"/>
          </a:xfrm>
        </p:spPr>
        <p:txBody>
          <a:bodyPr>
            <a:noAutofit/>
          </a:bodyPr>
          <a:lstStyle>
            <a:lvl1pPr marL="0" indent="0">
              <a:buFontTx/>
              <a:buNone/>
              <a:defRPr sz="10000">
                <a:solidFill>
                  <a:srgbClr val="272262">
                    <a:alpha val="20000"/>
                  </a:srgbClr>
                </a:solidFill>
              </a:defRPr>
            </a:lvl1pPr>
            <a:lvl2pPr marL="457200" indent="0">
              <a:buFontTx/>
              <a:buNone/>
              <a:defRPr sz="4000"/>
            </a:lvl2pPr>
            <a:lvl3pPr marL="914400" indent="0">
              <a:buFontTx/>
              <a:buNone/>
              <a:defRPr sz="4000"/>
            </a:lvl3pPr>
            <a:lvl4pPr marL="1371600" indent="0">
              <a:buFontTx/>
              <a:buNone/>
              <a:defRPr sz="4000"/>
            </a:lvl4pPr>
            <a:lvl5pPr marL="1828800" indent="0">
              <a:buFontTx/>
              <a:buNone/>
              <a:defRPr sz="4000"/>
            </a:lvl5pPr>
          </a:lstStyle>
          <a:p>
            <a:pPr lvl="0"/>
            <a:r>
              <a:rPr lang="en-GB" dirty="0"/>
              <a:t>01</a:t>
            </a:r>
          </a:p>
        </p:txBody>
      </p:sp>
      <p:pic>
        <p:nvPicPr>
          <p:cNvPr id="8" name="Picture 7" descr="CFS Full Colour logo.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2533" y="968088"/>
            <a:ext cx="5254939" cy="1717961"/>
          </a:xfrm>
          <a:prstGeom prst="rect">
            <a:avLst/>
          </a:prstGeom>
        </p:spPr>
      </p:pic>
    </p:spTree>
    <p:extLst>
      <p:ext uri="{BB962C8B-B14F-4D97-AF65-F5344CB8AC3E}">
        <p14:creationId xmlns:p14="http://schemas.microsoft.com/office/powerpoint/2010/main" val="1672782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5" name="Content Placeholder 14"/>
          <p:cNvSpPr>
            <a:spLocks noGrp="1"/>
          </p:cNvSpPr>
          <p:nvPr>
            <p:ph sz="quarter" idx="13"/>
          </p:nvPr>
        </p:nvSpPr>
        <p:spPr>
          <a:xfrm>
            <a:off x="609600" y="995588"/>
            <a:ext cx="10972800" cy="5341512"/>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Date Placeholder 3"/>
          <p:cNvSpPr>
            <a:spLocks noGrp="1"/>
          </p:cNvSpPr>
          <p:nvPr>
            <p:ph type="dt" sz="half" idx="10"/>
          </p:nvPr>
        </p:nvSpPr>
        <p:spPr/>
        <p:txBody>
          <a:bodyPr/>
          <a:lstStyle/>
          <a:p>
            <a:fld id="{A1A7FD2F-64D5-2C48-ACF5-F8C693526D63}" type="datetime1">
              <a:rPr lang="en-GB" smtClean="0"/>
              <a:t>16/03/2022</a:t>
            </a:fld>
            <a:endParaRPr lang="en-US" dirty="0"/>
          </a:p>
        </p:txBody>
      </p:sp>
      <p:sp>
        <p:nvSpPr>
          <p:cNvPr id="6" name="Slide Number Placeholder 5"/>
          <p:cNvSpPr>
            <a:spLocks noGrp="1"/>
          </p:cNvSpPr>
          <p:nvPr>
            <p:ph type="sldNum" sz="quarter" idx="12"/>
          </p:nvPr>
        </p:nvSpPr>
        <p:spPr/>
        <p:txBody>
          <a:bodyPr/>
          <a:lstStyle/>
          <a:p>
            <a:fld id="{4E7405B4-230F-6A48-B171-23901E3BE971}" type="slidenum">
              <a:rPr lang="en-US" smtClean="0"/>
              <a:t>‹#›</a:t>
            </a:fld>
            <a:endParaRPr lang="en-US"/>
          </a:p>
        </p:txBody>
      </p:sp>
      <p:sp>
        <p:nvSpPr>
          <p:cNvPr id="17" name="Text Placeholder 8"/>
          <p:cNvSpPr>
            <a:spLocks noGrp="1"/>
          </p:cNvSpPr>
          <p:nvPr>
            <p:ph type="body" sz="quarter" idx="14"/>
          </p:nvPr>
        </p:nvSpPr>
        <p:spPr>
          <a:xfrm>
            <a:off x="609601" y="180576"/>
            <a:ext cx="8456084" cy="506413"/>
          </a:xfrm>
        </p:spPr>
        <p:txBody>
          <a:bodyPr/>
          <a:lstStyle>
            <a:lvl1pPr marL="0" indent="0">
              <a:buFontTx/>
              <a:buNone/>
              <a:defRPr b="0">
                <a:solidFill>
                  <a:schemeClr val="bg1"/>
                </a:solidFill>
              </a:defRPr>
            </a:lvl1pPr>
          </a:lstStyle>
          <a:p>
            <a:pPr lvl="0"/>
            <a:r>
              <a:rPr lang="en-US"/>
              <a:t>Edit Master text styles</a:t>
            </a:r>
          </a:p>
        </p:txBody>
      </p:sp>
    </p:spTree>
    <p:extLst>
      <p:ext uri="{BB962C8B-B14F-4D97-AF65-F5344CB8AC3E}">
        <p14:creationId xmlns:p14="http://schemas.microsoft.com/office/powerpoint/2010/main" val="1966764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A7FD2F-64D5-2C48-ACF5-F8C693526D63}" type="datetime1">
              <a:rPr lang="en-GB" smtClean="0"/>
              <a:t>16/03/2022</a:t>
            </a:fld>
            <a:endParaRPr lang="en-US" dirty="0"/>
          </a:p>
        </p:txBody>
      </p:sp>
      <p:sp>
        <p:nvSpPr>
          <p:cNvPr id="6" name="Slide Number Placeholder 5"/>
          <p:cNvSpPr>
            <a:spLocks noGrp="1"/>
          </p:cNvSpPr>
          <p:nvPr>
            <p:ph type="sldNum" sz="quarter" idx="12"/>
          </p:nvPr>
        </p:nvSpPr>
        <p:spPr/>
        <p:txBody>
          <a:bodyPr/>
          <a:lstStyle/>
          <a:p>
            <a:fld id="{4E7405B4-230F-6A48-B171-23901E3BE971}" type="slidenum">
              <a:rPr lang="en-US" smtClean="0"/>
              <a:t>‹#›</a:t>
            </a:fld>
            <a:endParaRPr lang="en-US"/>
          </a:p>
        </p:txBody>
      </p:sp>
      <p:sp>
        <p:nvSpPr>
          <p:cNvPr id="2" name="Title 1"/>
          <p:cNvSpPr>
            <a:spLocks noGrp="1"/>
          </p:cNvSpPr>
          <p:nvPr>
            <p:ph type="ctrTitle"/>
          </p:nvPr>
        </p:nvSpPr>
        <p:spPr>
          <a:xfrm>
            <a:off x="609600" y="995588"/>
            <a:ext cx="10972800" cy="477000"/>
          </a:xfrm>
          <a:prstGeom prst="rect">
            <a:avLst/>
          </a:prstGeom>
        </p:spPr>
        <p:txBody>
          <a:bodyPr/>
          <a:lstStyle>
            <a:lvl1pPr>
              <a:defRPr sz="4000">
                <a:solidFill>
                  <a:srgbClr val="662E91"/>
                </a:solidFill>
              </a:defRPr>
            </a:lvl1pPr>
          </a:lstStyle>
          <a:p>
            <a:r>
              <a:rPr lang="en-US"/>
              <a:t>Click to edit Master title style</a:t>
            </a:r>
            <a:endParaRPr lang="en-US" dirty="0"/>
          </a:p>
        </p:txBody>
      </p:sp>
      <p:sp>
        <p:nvSpPr>
          <p:cNvPr id="15" name="Content Placeholder 14"/>
          <p:cNvSpPr>
            <a:spLocks noGrp="1"/>
          </p:cNvSpPr>
          <p:nvPr>
            <p:ph sz="quarter" idx="13"/>
          </p:nvPr>
        </p:nvSpPr>
        <p:spPr>
          <a:xfrm>
            <a:off x="609601" y="1830460"/>
            <a:ext cx="5144252" cy="4506640"/>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7" name="Text Placeholder 8"/>
          <p:cNvSpPr>
            <a:spLocks noGrp="1"/>
          </p:cNvSpPr>
          <p:nvPr>
            <p:ph type="body" sz="quarter" idx="14"/>
          </p:nvPr>
        </p:nvSpPr>
        <p:spPr>
          <a:xfrm>
            <a:off x="609601" y="180576"/>
            <a:ext cx="8456084" cy="506413"/>
          </a:xfrm>
        </p:spPr>
        <p:txBody>
          <a:bodyPr/>
          <a:lstStyle>
            <a:lvl1pPr marL="0" indent="0">
              <a:buFontTx/>
              <a:buNone/>
              <a:defRPr b="0">
                <a:solidFill>
                  <a:schemeClr val="bg1"/>
                </a:solidFill>
              </a:defRPr>
            </a:lvl1pPr>
          </a:lstStyle>
          <a:p>
            <a:pPr lvl="0"/>
            <a:r>
              <a:rPr lang="en-US"/>
              <a:t>Edit Master text styles</a:t>
            </a:r>
          </a:p>
        </p:txBody>
      </p:sp>
      <p:sp>
        <p:nvSpPr>
          <p:cNvPr id="7" name="Content Placeholder 6"/>
          <p:cNvSpPr>
            <a:spLocks noGrp="1"/>
          </p:cNvSpPr>
          <p:nvPr>
            <p:ph sz="quarter" idx="15"/>
          </p:nvPr>
        </p:nvSpPr>
        <p:spPr>
          <a:xfrm>
            <a:off x="5952067" y="1830460"/>
            <a:ext cx="5630333" cy="4506840"/>
          </a:xfrm>
        </p:spPr>
        <p:txBody>
          <a:bodyPr/>
          <a:lstStyle>
            <a:lvl4pPr marL="1600200" indent="-228600">
              <a:buClr>
                <a:srgbClr val="662E91"/>
              </a:buClr>
              <a:buFont typeface="Arial"/>
              <a:buChar char="•"/>
              <a:defRPr>
                <a:latin typeface="Arial"/>
                <a:cs typeface="Arial"/>
              </a:defRPr>
            </a:lvl4pPr>
            <a:lvl5pPr marL="2057400" indent="-228600">
              <a:buClr>
                <a:srgbClr val="662E91"/>
              </a:buClr>
              <a:buFont typeface="Arial"/>
              <a:buChar cha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5461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A7FD2F-64D5-2C48-ACF5-F8C693526D63}" type="datetime1">
              <a:rPr lang="en-GB" smtClean="0"/>
              <a:t>16/03/2022</a:t>
            </a:fld>
            <a:endParaRPr lang="en-US" dirty="0"/>
          </a:p>
        </p:txBody>
      </p:sp>
      <p:sp>
        <p:nvSpPr>
          <p:cNvPr id="6" name="Slide Number Placeholder 5"/>
          <p:cNvSpPr>
            <a:spLocks noGrp="1"/>
          </p:cNvSpPr>
          <p:nvPr>
            <p:ph type="sldNum" sz="quarter" idx="12"/>
          </p:nvPr>
        </p:nvSpPr>
        <p:spPr/>
        <p:txBody>
          <a:bodyPr/>
          <a:lstStyle/>
          <a:p>
            <a:fld id="{4E7405B4-230F-6A48-B171-23901E3BE971}" type="slidenum">
              <a:rPr lang="en-US" smtClean="0"/>
              <a:t>‹#›</a:t>
            </a:fld>
            <a:endParaRPr lang="en-US"/>
          </a:p>
        </p:txBody>
      </p:sp>
      <p:sp>
        <p:nvSpPr>
          <p:cNvPr id="2" name="Title 1"/>
          <p:cNvSpPr>
            <a:spLocks noGrp="1"/>
          </p:cNvSpPr>
          <p:nvPr>
            <p:ph type="ctrTitle"/>
          </p:nvPr>
        </p:nvSpPr>
        <p:spPr>
          <a:xfrm>
            <a:off x="609600" y="995588"/>
            <a:ext cx="10972800" cy="477000"/>
          </a:xfrm>
          <a:prstGeom prst="rect">
            <a:avLst/>
          </a:prstGeom>
        </p:spPr>
        <p:txBody>
          <a:bodyPr/>
          <a:lstStyle>
            <a:lvl1pPr>
              <a:defRPr sz="2400">
                <a:solidFill>
                  <a:srgbClr val="662E91"/>
                </a:solidFill>
              </a:defRPr>
            </a:lvl1pPr>
          </a:lstStyle>
          <a:p>
            <a:r>
              <a:rPr lang="en-US"/>
              <a:t>Click to edit Master title style</a:t>
            </a:r>
            <a:endParaRPr lang="en-US" dirty="0"/>
          </a:p>
        </p:txBody>
      </p:sp>
      <p:sp>
        <p:nvSpPr>
          <p:cNvPr id="15" name="Content Placeholder 14"/>
          <p:cNvSpPr>
            <a:spLocks noGrp="1"/>
          </p:cNvSpPr>
          <p:nvPr>
            <p:ph sz="quarter" idx="13"/>
          </p:nvPr>
        </p:nvSpPr>
        <p:spPr>
          <a:xfrm>
            <a:off x="609601" y="1631228"/>
            <a:ext cx="5144252" cy="4705872"/>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7" name="Text Placeholder 8"/>
          <p:cNvSpPr>
            <a:spLocks noGrp="1"/>
          </p:cNvSpPr>
          <p:nvPr>
            <p:ph type="body" sz="quarter" idx="14"/>
          </p:nvPr>
        </p:nvSpPr>
        <p:spPr>
          <a:xfrm>
            <a:off x="609601" y="180576"/>
            <a:ext cx="8456084" cy="506413"/>
          </a:xfrm>
        </p:spPr>
        <p:txBody>
          <a:bodyPr/>
          <a:lstStyle>
            <a:lvl1pPr marL="0" indent="0">
              <a:buFontTx/>
              <a:buNone/>
              <a:defRPr b="0">
                <a:solidFill>
                  <a:schemeClr val="bg1"/>
                </a:solidFill>
              </a:defRPr>
            </a:lvl1pPr>
          </a:lstStyle>
          <a:p>
            <a:pPr lvl="0"/>
            <a:r>
              <a:rPr lang="en-US"/>
              <a:t>Edit Master text styles</a:t>
            </a:r>
          </a:p>
        </p:txBody>
      </p:sp>
      <p:sp>
        <p:nvSpPr>
          <p:cNvPr id="7" name="Content Placeholder 6"/>
          <p:cNvSpPr>
            <a:spLocks noGrp="1"/>
          </p:cNvSpPr>
          <p:nvPr>
            <p:ph sz="quarter" idx="15"/>
          </p:nvPr>
        </p:nvSpPr>
        <p:spPr>
          <a:xfrm>
            <a:off x="5952067" y="1631228"/>
            <a:ext cx="5630333" cy="4706072"/>
          </a:xfrm>
        </p:spPr>
        <p:txBody>
          <a:bodyPr/>
          <a:lstStyle>
            <a:lvl4pPr marL="1600200" indent="-228600">
              <a:buClr>
                <a:srgbClr val="662E91"/>
              </a:buClr>
              <a:buFont typeface="Arial"/>
              <a:buChar char="•"/>
              <a:defRPr>
                <a:latin typeface="Arial"/>
                <a:cs typeface="Arial"/>
              </a:defRPr>
            </a:lvl4pPr>
            <a:lvl5pPr marL="2057400" indent="-228600">
              <a:buClr>
                <a:srgbClr val="662E91"/>
              </a:buClr>
              <a:buFont typeface="Arial"/>
              <a:buChar cha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77580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A7FD2F-64D5-2C48-ACF5-F8C693526D63}" type="datetime1">
              <a:rPr lang="en-GB" smtClean="0"/>
              <a:t>16/03/2022</a:t>
            </a:fld>
            <a:endParaRPr lang="en-US" dirty="0"/>
          </a:p>
        </p:txBody>
      </p:sp>
      <p:sp>
        <p:nvSpPr>
          <p:cNvPr id="6" name="Slide Number Placeholder 5"/>
          <p:cNvSpPr>
            <a:spLocks noGrp="1"/>
          </p:cNvSpPr>
          <p:nvPr>
            <p:ph type="sldNum" sz="quarter" idx="12"/>
          </p:nvPr>
        </p:nvSpPr>
        <p:spPr/>
        <p:txBody>
          <a:bodyPr/>
          <a:lstStyle/>
          <a:p>
            <a:fld id="{4E7405B4-230F-6A48-B171-23901E3BE971}" type="slidenum">
              <a:rPr lang="en-US" smtClean="0"/>
              <a:t>‹#›</a:t>
            </a:fld>
            <a:endParaRPr lang="en-US"/>
          </a:p>
        </p:txBody>
      </p:sp>
      <p:sp>
        <p:nvSpPr>
          <p:cNvPr id="15" name="Content Placeholder 14"/>
          <p:cNvSpPr>
            <a:spLocks noGrp="1"/>
          </p:cNvSpPr>
          <p:nvPr>
            <p:ph sz="quarter" idx="13"/>
          </p:nvPr>
        </p:nvSpPr>
        <p:spPr>
          <a:xfrm>
            <a:off x="609601" y="995588"/>
            <a:ext cx="5144252" cy="5341512"/>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7" name="Text Placeholder 8"/>
          <p:cNvSpPr>
            <a:spLocks noGrp="1"/>
          </p:cNvSpPr>
          <p:nvPr>
            <p:ph type="body" sz="quarter" idx="14"/>
          </p:nvPr>
        </p:nvSpPr>
        <p:spPr>
          <a:xfrm>
            <a:off x="609601" y="180576"/>
            <a:ext cx="8456084" cy="506413"/>
          </a:xfrm>
        </p:spPr>
        <p:txBody>
          <a:bodyPr/>
          <a:lstStyle>
            <a:lvl1pPr marL="0" indent="0">
              <a:buFontTx/>
              <a:buNone/>
              <a:defRPr b="0">
                <a:solidFill>
                  <a:schemeClr val="bg1"/>
                </a:solidFill>
              </a:defRPr>
            </a:lvl1pPr>
          </a:lstStyle>
          <a:p>
            <a:pPr lvl="0"/>
            <a:r>
              <a:rPr lang="en-US"/>
              <a:t>Edit Master text styles</a:t>
            </a:r>
          </a:p>
        </p:txBody>
      </p:sp>
      <p:sp>
        <p:nvSpPr>
          <p:cNvPr id="3" name="Picture Placeholder 2"/>
          <p:cNvSpPr>
            <a:spLocks noGrp="1"/>
          </p:cNvSpPr>
          <p:nvPr>
            <p:ph type="pic" sz="quarter" idx="16"/>
          </p:nvPr>
        </p:nvSpPr>
        <p:spPr>
          <a:xfrm>
            <a:off x="6000752" y="995588"/>
            <a:ext cx="5581649" cy="5341512"/>
          </a:xfrm>
        </p:spPr>
        <p:txBody>
          <a:bodyPr>
            <a:normAutofit/>
          </a:bodyPr>
          <a:lstStyle>
            <a:lvl1pPr>
              <a:defRPr sz="2400"/>
            </a:lvl1pPr>
          </a:lstStyle>
          <a:p>
            <a:r>
              <a:rPr lang="en-US"/>
              <a:t>Click icon to add picture</a:t>
            </a:r>
            <a:endParaRPr lang="en-US" dirty="0"/>
          </a:p>
        </p:txBody>
      </p:sp>
    </p:spTree>
    <p:extLst>
      <p:ext uri="{BB962C8B-B14F-4D97-AF65-F5344CB8AC3E}">
        <p14:creationId xmlns:p14="http://schemas.microsoft.com/office/powerpoint/2010/main" val="3085215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A7FD2F-64D5-2C48-ACF5-F8C693526D63}" type="datetime1">
              <a:rPr lang="en-GB" smtClean="0"/>
              <a:t>16/03/2022</a:t>
            </a:fld>
            <a:endParaRPr lang="en-US" dirty="0"/>
          </a:p>
        </p:txBody>
      </p:sp>
      <p:sp>
        <p:nvSpPr>
          <p:cNvPr id="6" name="Slide Number Placeholder 5"/>
          <p:cNvSpPr>
            <a:spLocks noGrp="1"/>
          </p:cNvSpPr>
          <p:nvPr>
            <p:ph type="sldNum" sz="quarter" idx="12"/>
          </p:nvPr>
        </p:nvSpPr>
        <p:spPr/>
        <p:txBody>
          <a:bodyPr/>
          <a:lstStyle/>
          <a:p>
            <a:fld id="{4E7405B4-230F-6A48-B171-23901E3BE971}" type="slidenum">
              <a:rPr lang="en-US" smtClean="0"/>
              <a:t>‹#›</a:t>
            </a:fld>
            <a:endParaRPr lang="en-US"/>
          </a:p>
        </p:txBody>
      </p:sp>
      <p:sp>
        <p:nvSpPr>
          <p:cNvPr id="15" name="Content Placeholder 14"/>
          <p:cNvSpPr>
            <a:spLocks noGrp="1"/>
          </p:cNvSpPr>
          <p:nvPr>
            <p:ph sz="quarter" idx="13"/>
          </p:nvPr>
        </p:nvSpPr>
        <p:spPr>
          <a:xfrm>
            <a:off x="609601" y="995588"/>
            <a:ext cx="5144252" cy="2000356"/>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7" name="Text Placeholder 8"/>
          <p:cNvSpPr>
            <a:spLocks noGrp="1"/>
          </p:cNvSpPr>
          <p:nvPr>
            <p:ph type="body" sz="quarter" idx="14"/>
          </p:nvPr>
        </p:nvSpPr>
        <p:spPr>
          <a:xfrm>
            <a:off x="609601" y="180576"/>
            <a:ext cx="8456084" cy="506413"/>
          </a:xfrm>
        </p:spPr>
        <p:txBody>
          <a:bodyPr/>
          <a:lstStyle>
            <a:lvl1pPr marL="0" indent="0">
              <a:buFontTx/>
              <a:buNone/>
              <a:defRPr b="0">
                <a:solidFill>
                  <a:schemeClr val="bg1"/>
                </a:solidFill>
              </a:defRPr>
            </a:lvl1pPr>
          </a:lstStyle>
          <a:p>
            <a:pPr lvl="0"/>
            <a:r>
              <a:rPr lang="en-US"/>
              <a:t>Edit Master text styles</a:t>
            </a:r>
          </a:p>
        </p:txBody>
      </p:sp>
      <p:sp>
        <p:nvSpPr>
          <p:cNvPr id="3" name="Picture Placeholder 2"/>
          <p:cNvSpPr>
            <a:spLocks noGrp="1"/>
          </p:cNvSpPr>
          <p:nvPr>
            <p:ph type="pic" sz="quarter" idx="16"/>
          </p:nvPr>
        </p:nvSpPr>
        <p:spPr>
          <a:xfrm>
            <a:off x="6000752" y="995588"/>
            <a:ext cx="5581649" cy="5341512"/>
          </a:xfrm>
        </p:spPr>
        <p:txBody>
          <a:bodyPr>
            <a:normAutofit/>
          </a:bodyPr>
          <a:lstStyle>
            <a:lvl1pPr>
              <a:defRPr sz="2400"/>
            </a:lvl1pPr>
          </a:lstStyle>
          <a:p>
            <a:r>
              <a:rPr lang="en-US"/>
              <a:t>Click icon to add picture</a:t>
            </a:r>
            <a:endParaRPr lang="en-US" dirty="0"/>
          </a:p>
        </p:txBody>
      </p:sp>
      <p:sp>
        <p:nvSpPr>
          <p:cNvPr id="5" name="Picture Placeholder 4"/>
          <p:cNvSpPr>
            <a:spLocks noGrp="1"/>
          </p:cNvSpPr>
          <p:nvPr>
            <p:ph type="pic" sz="quarter" idx="17"/>
          </p:nvPr>
        </p:nvSpPr>
        <p:spPr>
          <a:xfrm>
            <a:off x="609601" y="3119438"/>
            <a:ext cx="5143500" cy="3217862"/>
          </a:xfrm>
        </p:spPr>
        <p:txBody>
          <a:bodyPr>
            <a:normAutofit/>
          </a:bodyPr>
          <a:lstStyle>
            <a:lvl1pPr>
              <a:defRPr sz="2400"/>
            </a:lvl1pPr>
          </a:lstStyle>
          <a:p>
            <a:r>
              <a:rPr lang="en-US"/>
              <a:t>Click icon to add picture</a:t>
            </a:r>
            <a:endParaRPr lang="en-US" dirty="0"/>
          </a:p>
        </p:txBody>
      </p:sp>
    </p:spTree>
    <p:extLst>
      <p:ext uri="{BB962C8B-B14F-4D97-AF65-F5344CB8AC3E}">
        <p14:creationId xmlns:p14="http://schemas.microsoft.com/office/powerpoint/2010/main" val="318741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A7FD2F-64D5-2C48-ACF5-F8C693526D63}" type="datetime1">
              <a:rPr lang="en-GB" smtClean="0"/>
              <a:t>16/03/2022</a:t>
            </a:fld>
            <a:endParaRPr lang="en-US" dirty="0"/>
          </a:p>
        </p:txBody>
      </p:sp>
      <p:sp>
        <p:nvSpPr>
          <p:cNvPr id="6" name="Slide Number Placeholder 5"/>
          <p:cNvSpPr>
            <a:spLocks noGrp="1"/>
          </p:cNvSpPr>
          <p:nvPr>
            <p:ph type="sldNum" sz="quarter" idx="12"/>
          </p:nvPr>
        </p:nvSpPr>
        <p:spPr/>
        <p:txBody>
          <a:bodyPr/>
          <a:lstStyle/>
          <a:p>
            <a:fld id="{4E7405B4-230F-6A48-B171-23901E3BE971}" type="slidenum">
              <a:rPr lang="en-US" smtClean="0"/>
              <a:t>‹#›</a:t>
            </a:fld>
            <a:endParaRPr lang="en-US"/>
          </a:p>
        </p:txBody>
      </p:sp>
      <p:sp>
        <p:nvSpPr>
          <p:cNvPr id="15" name="Content Placeholder 14"/>
          <p:cNvSpPr>
            <a:spLocks noGrp="1"/>
          </p:cNvSpPr>
          <p:nvPr>
            <p:ph sz="quarter" idx="13"/>
          </p:nvPr>
        </p:nvSpPr>
        <p:spPr>
          <a:xfrm>
            <a:off x="609601" y="995588"/>
            <a:ext cx="5144252" cy="5341512"/>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7" name="Text Placeholder 8"/>
          <p:cNvSpPr>
            <a:spLocks noGrp="1"/>
          </p:cNvSpPr>
          <p:nvPr>
            <p:ph type="body" sz="quarter" idx="14"/>
          </p:nvPr>
        </p:nvSpPr>
        <p:spPr>
          <a:xfrm>
            <a:off x="609601" y="180576"/>
            <a:ext cx="8456084" cy="506413"/>
          </a:xfrm>
        </p:spPr>
        <p:txBody>
          <a:bodyPr/>
          <a:lstStyle>
            <a:lvl1pPr marL="0" indent="0">
              <a:buFontTx/>
              <a:buNone/>
              <a:defRPr b="0">
                <a:solidFill>
                  <a:schemeClr val="bg1"/>
                </a:solidFill>
              </a:defRPr>
            </a:lvl1pPr>
          </a:lstStyle>
          <a:p>
            <a:pPr lvl="0"/>
            <a:r>
              <a:rPr lang="en-US"/>
              <a:t>Edit Master text styles</a:t>
            </a:r>
          </a:p>
        </p:txBody>
      </p:sp>
      <p:sp>
        <p:nvSpPr>
          <p:cNvPr id="7" name="Content Placeholder 14"/>
          <p:cNvSpPr>
            <a:spLocks noGrp="1"/>
          </p:cNvSpPr>
          <p:nvPr>
            <p:ph sz="quarter" idx="15"/>
          </p:nvPr>
        </p:nvSpPr>
        <p:spPr>
          <a:xfrm>
            <a:off x="6384033" y="995588"/>
            <a:ext cx="5144252" cy="5341512"/>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Tree>
    <p:extLst>
      <p:ext uri="{BB962C8B-B14F-4D97-AF65-F5344CB8AC3E}">
        <p14:creationId xmlns:p14="http://schemas.microsoft.com/office/powerpoint/2010/main" val="3904862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72588"/>
            <a:ext cx="10972800" cy="4839854"/>
          </a:xfrm>
        </p:spPr>
        <p:txBody>
          <a:bodyPr>
            <a:normAutofit/>
          </a:bodyPr>
          <a:lstStyle>
            <a:lvl1pPr>
              <a:defRPr sz="2400"/>
            </a:lvl1pPr>
            <a:lvl2pPr>
              <a:defRPr sz="2400"/>
            </a:lvl2pPr>
            <a:lvl3pPr>
              <a:defRPr sz="2400"/>
            </a:lvl3pPr>
            <a:lvl4pPr marL="1600200" indent="-228600">
              <a:buClr>
                <a:srgbClr val="662E91"/>
              </a:buClr>
              <a:buFont typeface="Arial"/>
              <a:buChar char="•"/>
              <a:defRPr sz="2400">
                <a:latin typeface="Arial"/>
                <a:cs typeface="Arial"/>
              </a:defRPr>
            </a:lvl4pPr>
            <a:lvl5pPr marL="2057400" indent="-228600">
              <a:buClr>
                <a:srgbClr val="662E91"/>
              </a:buClr>
              <a:buFont typeface="Arial"/>
              <a:buChar char="•"/>
              <a:defRPr sz="2400">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0E22E-7D14-1546-A815-5D46DF598EAB}" type="datetime1">
              <a:rPr lang="en-GB" smtClean="0"/>
              <a:t>16/03/2022</a:t>
            </a:fld>
            <a:endParaRPr lang="en-US"/>
          </a:p>
        </p:txBody>
      </p:sp>
      <p:sp>
        <p:nvSpPr>
          <p:cNvPr id="6" name="Slide Number Placeholder 5"/>
          <p:cNvSpPr>
            <a:spLocks noGrp="1"/>
          </p:cNvSpPr>
          <p:nvPr>
            <p:ph type="sldNum" sz="quarter" idx="12"/>
          </p:nvPr>
        </p:nvSpPr>
        <p:spPr/>
        <p:txBody>
          <a:bodyPr/>
          <a:lstStyle/>
          <a:p>
            <a:fld id="{4E7405B4-230F-6A48-B171-23901E3BE971}" type="slidenum">
              <a:rPr lang="en-US" smtClean="0"/>
              <a:t>‹#›</a:t>
            </a:fld>
            <a:endParaRPr lang="en-US"/>
          </a:p>
        </p:txBody>
      </p:sp>
      <p:sp>
        <p:nvSpPr>
          <p:cNvPr id="9" name="Text Placeholder 8"/>
          <p:cNvSpPr>
            <a:spLocks noGrp="1"/>
          </p:cNvSpPr>
          <p:nvPr>
            <p:ph type="body" sz="quarter" idx="13"/>
          </p:nvPr>
        </p:nvSpPr>
        <p:spPr>
          <a:xfrm>
            <a:off x="609650" y="180576"/>
            <a:ext cx="8456084" cy="506413"/>
          </a:xfrm>
        </p:spPr>
        <p:txBody>
          <a:bodyPr/>
          <a:lstStyle>
            <a:lvl1pPr marL="0" indent="0">
              <a:buFontTx/>
              <a:buNone/>
              <a:defRPr b="0">
                <a:solidFill>
                  <a:schemeClr val="bg1"/>
                </a:solidFill>
              </a:defRPr>
            </a:lvl1pPr>
          </a:lstStyle>
          <a:p>
            <a:pPr lvl="0"/>
            <a:r>
              <a:rPr lang="en-US"/>
              <a:t>Edit Master text styles</a:t>
            </a:r>
          </a:p>
        </p:txBody>
      </p:sp>
      <p:sp>
        <p:nvSpPr>
          <p:cNvPr id="11" name="Title 1"/>
          <p:cNvSpPr>
            <a:spLocks noGrp="1"/>
          </p:cNvSpPr>
          <p:nvPr>
            <p:ph type="ctrTitle"/>
          </p:nvPr>
        </p:nvSpPr>
        <p:spPr>
          <a:xfrm>
            <a:off x="609600" y="995588"/>
            <a:ext cx="10972800" cy="477000"/>
          </a:xfrm>
          <a:prstGeom prst="rect">
            <a:avLst/>
          </a:prstGeom>
        </p:spPr>
        <p:txBody>
          <a:bodyPr/>
          <a:lstStyle>
            <a:lvl1pPr>
              <a:defRPr sz="2400">
                <a:solidFill>
                  <a:srgbClr val="662E91"/>
                </a:solidFill>
              </a:defRPr>
            </a:lvl1pPr>
          </a:lstStyle>
          <a:p>
            <a:r>
              <a:rPr lang="en-US"/>
              <a:t>Click to edit Master title style</a:t>
            </a:r>
            <a:endParaRPr lang="en-US" dirty="0"/>
          </a:p>
        </p:txBody>
      </p:sp>
    </p:spTree>
    <p:extLst>
      <p:ext uri="{BB962C8B-B14F-4D97-AF65-F5344CB8AC3E}">
        <p14:creationId xmlns:p14="http://schemas.microsoft.com/office/powerpoint/2010/main" val="21501743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17625"/>
            <a:ext cx="10972800" cy="4394817"/>
          </a:xfrm>
        </p:spPr>
        <p:txBody>
          <a:bodyPr>
            <a:normAutofit/>
          </a:bodyPr>
          <a:lstStyle>
            <a:lvl1pPr>
              <a:defRPr sz="2400"/>
            </a:lvl1pPr>
            <a:lvl2pPr>
              <a:defRPr sz="2400"/>
            </a:lvl2pPr>
            <a:lvl3pPr>
              <a:defRPr sz="2400"/>
            </a:lvl3pPr>
            <a:lvl4pPr marL="1600200" indent="-228600">
              <a:buClr>
                <a:srgbClr val="662E91"/>
              </a:buClr>
              <a:buFont typeface="Arial"/>
              <a:buChar char="•"/>
              <a:defRPr sz="2400">
                <a:latin typeface="Arial"/>
                <a:cs typeface="Arial"/>
              </a:defRPr>
            </a:lvl4pPr>
            <a:lvl5pPr marL="2057400" indent="-228600">
              <a:buClr>
                <a:srgbClr val="662E91"/>
              </a:buClr>
              <a:buFont typeface="Arial"/>
              <a:buChar char="•"/>
              <a:defRPr sz="2400">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0E22E-7D14-1546-A815-5D46DF598EAB}" type="datetime1">
              <a:rPr lang="en-GB" smtClean="0"/>
              <a:t>16/03/2022</a:t>
            </a:fld>
            <a:endParaRPr lang="en-US"/>
          </a:p>
        </p:txBody>
      </p:sp>
      <p:sp>
        <p:nvSpPr>
          <p:cNvPr id="6" name="Slide Number Placeholder 5"/>
          <p:cNvSpPr>
            <a:spLocks noGrp="1"/>
          </p:cNvSpPr>
          <p:nvPr>
            <p:ph type="sldNum" sz="quarter" idx="12"/>
          </p:nvPr>
        </p:nvSpPr>
        <p:spPr/>
        <p:txBody>
          <a:bodyPr/>
          <a:lstStyle/>
          <a:p>
            <a:fld id="{4E7405B4-230F-6A48-B171-23901E3BE971}" type="slidenum">
              <a:rPr lang="en-US" smtClean="0"/>
              <a:t>‹#›</a:t>
            </a:fld>
            <a:endParaRPr lang="en-US"/>
          </a:p>
        </p:txBody>
      </p:sp>
      <p:sp>
        <p:nvSpPr>
          <p:cNvPr id="9" name="Text Placeholder 8"/>
          <p:cNvSpPr>
            <a:spLocks noGrp="1"/>
          </p:cNvSpPr>
          <p:nvPr>
            <p:ph type="body" sz="quarter" idx="13"/>
          </p:nvPr>
        </p:nvSpPr>
        <p:spPr>
          <a:xfrm>
            <a:off x="609650" y="180576"/>
            <a:ext cx="8456084" cy="506413"/>
          </a:xfrm>
        </p:spPr>
        <p:txBody>
          <a:bodyPr/>
          <a:lstStyle>
            <a:lvl1pPr marL="0" indent="0">
              <a:buFontTx/>
              <a:buNone/>
              <a:defRPr b="0">
                <a:solidFill>
                  <a:schemeClr val="bg1"/>
                </a:solidFill>
              </a:defRPr>
            </a:lvl1pPr>
          </a:lstStyle>
          <a:p>
            <a:pPr lvl="0"/>
            <a:r>
              <a:rPr lang="en-US"/>
              <a:t>Edit Master text styles</a:t>
            </a:r>
          </a:p>
        </p:txBody>
      </p:sp>
      <p:sp>
        <p:nvSpPr>
          <p:cNvPr id="11" name="Title 1"/>
          <p:cNvSpPr>
            <a:spLocks noGrp="1"/>
          </p:cNvSpPr>
          <p:nvPr>
            <p:ph type="ctrTitle"/>
          </p:nvPr>
        </p:nvSpPr>
        <p:spPr>
          <a:xfrm>
            <a:off x="609600" y="995588"/>
            <a:ext cx="10972800" cy="477000"/>
          </a:xfrm>
          <a:prstGeom prst="rect">
            <a:avLst/>
          </a:prstGeom>
        </p:spPr>
        <p:txBody>
          <a:bodyPr/>
          <a:lstStyle>
            <a:lvl1pPr>
              <a:defRPr sz="4000">
                <a:solidFill>
                  <a:srgbClr val="662E91"/>
                </a:solidFill>
              </a:defRPr>
            </a:lvl1pPr>
          </a:lstStyle>
          <a:p>
            <a:r>
              <a:rPr lang="en-US"/>
              <a:t>Click to edit Master title style</a:t>
            </a:r>
            <a:endParaRPr lang="en-US" dirty="0"/>
          </a:p>
        </p:txBody>
      </p:sp>
    </p:spTree>
    <p:extLst>
      <p:ext uri="{BB962C8B-B14F-4D97-AF65-F5344CB8AC3E}">
        <p14:creationId xmlns:p14="http://schemas.microsoft.com/office/powerpoint/2010/main" val="2690846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995589"/>
            <a:ext cx="5384800" cy="5130575"/>
          </a:xfrm>
        </p:spPr>
        <p:txBody>
          <a:bodyPr>
            <a:normAutofit/>
          </a:bodyPr>
          <a:lstStyle>
            <a:lvl1pPr>
              <a:defRPr sz="2400"/>
            </a:lvl1pPr>
            <a:lvl2pPr>
              <a:defRPr sz="2400"/>
            </a:lvl2pPr>
            <a:lvl3pPr>
              <a:defRPr sz="2400"/>
            </a:lvl3pPr>
            <a:lvl4pPr marL="1600200" indent="-228600">
              <a:buClr>
                <a:srgbClr val="662E91"/>
              </a:buClr>
              <a:buFont typeface="Arial"/>
              <a:buChar char="•"/>
              <a:defRPr sz="2400">
                <a:latin typeface="Arial"/>
                <a:cs typeface="Arial"/>
              </a:defRPr>
            </a:lvl4pPr>
            <a:lvl5pPr marL="2057400" indent="-228600">
              <a:buClr>
                <a:srgbClr val="662E91"/>
              </a:buClr>
              <a:buFont typeface="Arial"/>
              <a:buChar char="•"/>
              <a:defRPr sz="2400">
                <a:latin typeface="Arial"/>
                <a:cs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95589"/>
            <a:ext cx="5384800" cy="5130575"/>
          </a:xfrm>
        </p:spPr>
        <p:txBody>
          <a:bodyPr>
            <a:normAutofit/>
          </a:bodyPr>
          <a:lstStyle>
            <a:lvl1pPr>
              <a:defRPr sz="2400"/>
            </a:lvl1pPr>
            <a:lvl2pPr>
              <a:defRPr sz="2400"/>
            </a:lvl2pPr>
            <a:lvl3pPr>
              <a:defRPr sz="2400"/>
            </a:lvl3pPr>
            <a:lvl4pPr marL="1600200" indent="-228600">
              <a:buClr>
                <a:srgbClr val="662E91"/>
              </a:buClr>
              <a:buFont typeface="Arial"/>
              <a:buChar char="•"/>
              <a:defRPr sz="2400">
                <a:latin typeface="Arial"/>
                <a:cs typeface="Arial"/>
              </a:defRPr>
            </a:lvl4pPr>
            <a:lvl5pPr marL="2057400" indent="-228600">
              <a:buClr>
                <a:srgbClr val="662E91"/>
              </a:buClr>
              <a:buFont typeface="Arial"/>
              <a:buChar char="•"/>
              <a:defRPr sz="2400">
                <a:latin typeface="Arial"/>
                <a:cs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3F2660-407B-934C-BD88-7F66060E9977}" type="datetime1">
              <a:rPr lang="en-GB" smtClean="0"/>
              <a:t>16/03/2022</a:t>
            </a:fld>
            <a:endParaRPr lang="en-US"/>
          </a:p>
        </p:txBody>
      </p:sp>
      <p:sp>
        <p:nvSpPr>
          <p:cNvPr id="7" name="Slide Number Placeholder 6"/>
          <p:cNvSpPr>
            <a:spLocks noGrp="1"/>
          </p:cNvSpPr>
          <p:nvPr>
            <p:ph type="sldNum" sz="quarter" idx="12"/>
          </p:nvPr>
        </p:nvSpPr>
        <p:spPr/>
        <p:txBody>
          <a:bodyPr/>
          <a:lstStyle/>
          <a:p>
            <a:fld id="{4E7405B4-230F-6A48-B171-23901E3BE971}" type="slidenum">
              <a:rPr lang="en-US" smtClean="0"/>
              <a:t>‹#›</a:t>
            </a:fld>
            <a:endParaRPr lang="en-US"/>
          </a:p>
        </p:txBody>
      </p:sp>
      <p:sp>
        <p:nvSpPr>
          <p:cNvPr id="9" name="Text Placeholder 8"/>
          <p:cNvSpPr>
            <a:spLocks noGrp="1"/>
          </p:cNvSpPr>
          <p:nvPr>
            <p:ph type="body" sz="quarter" idx="14"/>
          </p:nvPr>
        </p:nvSpPr>
        <p:spPr>
          <a:xfrm>
            <a:off x="609601" y="180576"/>
            <a:ext cx="8456084" cy="506413"/>
          </a:xfrm>
        </p:spPr>
        <p:txBody>
          <a:bodyPr/>
          <a:lstStyle>
            <a:lvl1pPr marL="0" indent="0">
              <a:buFontTx/>
              <a:buNone/>
              <a:defRPr b="0">
                <a:solidFill>
                  <a:schemeClr val="bg1"/>
                </a:solidFill>
              </a:defRPr>
            </a:lvl1pPr>
          </a:lstStyle>
          <a:p>
            <a:pPr lvl="0"/>
            <a:r>
              <a:rPr lang="en-US"/>
              <a:t>Edit Master text styles</a:t>
            </a:r>
          </a:p>
        </p:txBody>
      </p:sp>
    </p:spTree>
    <p:extLst>
      <p:ext uri="{BB962C8B-B14F-4D97-AF65-F5344CB8AC3E}">
        <p14:creationId xmlns:p14="http://schemas.microsoft.com/office/powerpoint/2010/main" val="755750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age 1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71375"/>
            <a:ext cx="5206632" cy="436327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p>
            <a:fld id="{6B49BB3D-90E4-C946-BCF9-8FBC622A1A06}" type="slidenum">
              <a:rPr lang="en-GB" smtClean="0">
                <a:solidFill>
                  <a:prstClr val="white"/>
                </a:solidFill>
              </a:rPr>
              <a:pPr/>
              <a:t>‹#›</a:t>
            </a:fld>
            <a:endParaRPr lang="en-GB" dirty="0">
              <a:solidFill>
                <a:prstClr val="white"/>
              </a:solidFill>
            </a:endParaRPr>
          </a:p>
        </p:txBody>
      </p:sp>
      <p:sp>
        <p:nvSpPr>
          <p:cNvPr id="9" name="Content Placeholder 8"/>
          <p:cNvSpPr>
            <a:spLocks noGrp="1"/>
          </p:cNvSpPr>
          <p:nvPr>
            <p:ph sz="quarter" idx="13"/>
          </p:nvPr>
        </p:nvSpPr>
        <p:spPr>
          <a:xfrm>
            <a:off x="6214533" y="1771375"/>
            <a:ext cx="5367867" cy="4363950"/>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itle Placeholder 1"/>
          <p:cNvSpPr>
            <a:spLocks noGrp="1"/>
          </p:cNvSpPr>
          <p:nvPr>
            <p:ph type="title"/>
          </p:nvPr>
        </p:nvSpPr>
        <p:spPr>
          <a:xfrm>
            <a:off x="609601" y="381380"/>
            <a:ext cx="8728079" cy="922130"/>
          </a:xfrm>
          <a:prstGeom prst="rect">
            <a:avLst/>
          </a:prstGeom>
        </p:spPr>
        <p:txBody>
          <a:bodyPr vert="horz" lIns="0" tIns="0" rIns="0" bIns="0" rtlCol="0" anchor="ctr">
            <a:normAutofit/>
          </a:bodyPr>
          <a:lstStyle/>
          <a:p>
            <a:r>
              <a:rPr lang="en-GB" dirty="0"/>
              <a:t>Click to edit Master title style</a:t>
            </a:r>
          </a:p>
        </p:txBody>
      </p:sp>
    </p:spTree>
    <p:extLst>
      <p:ext uri="{BB962C8B-B14F-4D97-AF65-F5344CB8AC3E}">
        <p14:creationId xmlns:p14="http://schemas.microsoft.com/office/powerpoint/2010/main" val="4193302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 y="1472589"/>
            <a:ext cx="5386917" cy="4653575"/>
          </a:xfrm>
        </p:spPr>
        <p:txBody>
          <a:bodyPr/>
          <a:lstStyle>
            <a:lvl1pPr>
              <a:defRPr sz="2000"/>
            </a:lvl1pPr>
            <a:lvl2pPr>
              <a:defRPr sz="2000"/>
            </a:lvl2pPr>
            <a:lvl3pPr>
              <a:defRPr sz="1800"/>
            </a:lvl3pPr>
            <a:lvl4pPr marL="1600200" indent="-228600">
              <a:buClr>
                <a:srgbClr val="662E91"/>
              </a:buClr>
              <a:buFont typeface="Arial"/>
              <a:buChar char="•"/>
              <a:defRPr sz="1600">
                <a:latin typeface="Arial"/>
                <a:cs typeface="Arial"/>
              </a:defRPr>
            </a:lvl4pPr>
            <a:lvl5pPr marL="2057400" indent="-228600">
              <a:buClr>
                <a:srgbClr val="662E91"/>
              </a:buClr>
              <a:buFont typeface="Arial"/>
              <a:buChar char="•"/>
              <a:defRPr sz="1600">
                <a:latin typeface="Arial"/>
                <a:cs typeface="Aria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1472589"/>
            <a:ext cx="5389033" cy="4653575"/>
          </a:xfrm>
        </p:spPr>
        <p:txBody>
          <a:bodyPr/>
          <a:lstStyle>
            <a:lvl1pPr>
              <a:defRPr sz="2000"/>
            </a:lvl1pPr>
            <a:lvl2pPr>
              <a:defRPr sz="2000"/>
            </a:lvl2pPr>
            <a:lvl3pPr>
              <a:defRPr sz="1800"/>
            </a:lvl3pPr>
            <a:lvl4pPr marL="1600200" indent="-228600">
              <a:buClr>
                <a:srgbClr val="662E91"/>
              </a:buClr>
              <a:buFont typeface="Arial"/>
              <a:buChar char="•"/>
              <a:defRPr sz="1600">
                <a:latin typeface="Arial"/>
                <a:cs typeface="Arial"/>
              </a:defRPr>
            </a:lvl4pPr>
            <a:lvl5pPr marL="2057400" indent="-228600">
              <a:buClr>
                <a:srgbClr val="662E91"/>
              </a:buClr>
              <a:buFont typeface="Arial"/>
              <a:buChar char="•"/>
              <a:defRPr sz="1600">
                <a:latin typeface="Arial"/>
                <a:cs typeface="Aria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AB2F01-B7B0-504E-A90C-0B2425D6A0A1}" type="datetime1">
              <a:rPr lang="en-GB" smtClean="0"/>
              <a:t>16/03/2022</a:t>
            </a:fld>
            <a:endParaRPr lang="en-US"/>
          </a:p>
        </p:txBody>
      </p:sp>
      <p:sp>
        <p:nvSpPr>
          <p:cNvPr id="9" name="Slide Number Placeholder 8"/>
          <p:cNvSpPr>
            <a:spLocks noGrp="1"/>
          </p:cNvSpPr>
          <p:nvPr>
            <p:ph type="sldNum" sz="quarter" idx="12"/>
          </p:nvPr>
        </p:nvSpPr>
        <p:spPr/>
        <p:txBody>
          <a:bodyPr/>
          <a:lstStyle/>
          <a:p>
            <a:fld id="{4E7405B4-230F-6A48-B171-23901E3BE971}" type="slidenum">
              <a:rPr lang="en-US" smtClean="0"/>
              <a:t>‹#›</a:t>
            </a:fld>
            <a:endParaRPr lang="en-US"/>
          </a:p>
        </p:txBody>
      </p:sp>
      <p:sp>
        <p:nvSpPr>
          <p:cNvPr id="13" name="Text Placeholder 8"/>
          <p:cNvSpPr>
            <a:spLocks noGrp="1"/>
          </p:cNvSpPr>
          <p:nvPr>
            <p:ph type="body" sz="quarter" idx="14"/>
          </p:nvPr>
        </p:nvSpPr>
        <p:spPr>
          <a:xfrm>
            <a:off x="609601" y="180576"/>
            <a:ext cx="8456084" cy="506413"/>
          </a:xfrm>
        </p:spPr>
        <p:txBody>
          <a:bodyPr/>
          <a:lstStyle>
            <a:lvl1pPr marL="0" indent="0">
              <a:buFontTx/>
              <a:buNone/>
              <a:defRPr b="0">
                <a:solidFill>
                  <a:schemeClr val="bg1"/>
                </a:solidFill>
              </a:defRPr>
            </a:lvl1pPr>
          </a:lstStyle>
          <a:p>
            <a:pPr lvl="0"/>
            <a:r>
              <a:rPr lang="en-US"/>
              <a:t>Edit Master text styles</a:t>
            </a:r>
          </a:p>
        </p:txBody>
      </p:sp>
      <p:sp>
        <p:nvSpPr>
          <p:cNvPr id="3" name="Text Placeholder 2"/>
          <p:cNvSpPr>
            <a:spLocks noGrp="1"/>
          </p:cNvSpPr>
          <p:nvPr>
            <p:ph type="body" sz="quarter" idx="15" hasCustomPrompt="1"/>
          </p:nvPr>
        </p:nvSpPr>
        <p:spPr>
          <a:xfrm>
            <a:off x="609600" y="995588"/>
            <a:ext cx="5386917" cy="468312"/>
          </a:xfrm>
        </p:spPr>
        <p:txBody>
          <a:bodyPr>
            <a:normAutofit/>
          </a:bodyPr>
          <a:lstStyle>
            <a:lvl1pPr marL="0" indent="0">
              <a:buNone/>
              <a:defRPr sz="2400" b="1">
                <a:solidFill>
                  <a:srgbClr val="662E91"/>
                </a:solidFill>
              </a:defRPr>
            </a:lvl1pPr>
          </a:lstStyle>
          <a:p>
            <a:pPr lvl="0"/>
            <a:r>
              <a:rPr lang="en-GB" dirty="0"/>
              <a:t>Click to edit text</a:t>
            </a:r>
          </a:p>
        </p:txBody>
      </p:sp>
      <p:sp>
        <p:nvSpPr>
          <p:cNvPr id="12" name="Text Placeholder 2"/>
          <p:cNvSpPr>
            <a:spLocks noGrp="1"/>
          </p:cNvSpPr>
          <p:nvPr>
            <p:ph type="body" sz="quarter" idx="16" hasCustomPrompt="1"/>
          </p:nvPr>
        </p:nvSpPr>
        <p:spPr>
          <a:xfrm>
            <a:off x="6192011" y="995588"/>
            <a:ext cx="5386917" cy="468312"/>
          </a:xfrm>
        </p:spPr>
        <p:txBody>
          <a:bodyPr>
            <a:normAutofit/>
          </a:bodyPr>
          <a:lstStyle>
            <a:lvl1pPr marL="0" indent="0">
              <a:buNone/>
              <a:defRPr sz="2400" b="1">
                <a:solidFill>
                  <a:srgbClr val="662E91"/>
                </a:solidFill>
              </a:defRPr>
            </a:lvl1pPr>
          </a:lstStyle>
          <a:p>
            <a:pPr lvl="0"/>
            <a:r>
              <a:rPr lang="en-GB" dirty="0"/>
              <a:t>Click to edit text</a:t>
            </a:r>
          </a:p>
        </p:txBody>
      </p:sp>
    </p:spTree>
    <p:extLst>
      <p:ext uri="{BB962C8B-B14F-4D97-AF65-F5344CB8AC3E}">
        <p14:creationId xmlns:p14="http://schemas.microsoft.com/office/powerpoint/2010/main" val="402511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E59F50A-BAB7-F148-BD0F-C2C37E799B39}" type="datetime1">
              <a:rPr lang="en-GB" smtClean="0"/>
              <a:t>16/03/2022</a:t>
            </a:fld>
            <a:endParaRPr lang="en-US"/>
          </a:p>
        </p:txBody>
      </p:sp>
      <p:sp>
        <p:nvSpPr>
          <p:cNvPr id="5" name="Slide Number Placeholder 4"/>
          <p:cNvSpPr>
            <a:spLocks noGrp="1"/>
          </p:cNvSpPr>
          <p:nvPr>
            <p:ph type="sldNum" sz="quarter" idx="12"/>
          </p:nvPr>
        </p:nvSpPr>
        <p:spPr/>
        <p:txBody>
          <a:bodyPr/>
          <a:lstStyle/>
          <a:p>
            <a:fld id="{4E7405B4-230F-6A48-B171-23901E3BE971}" type="slidenum">
              <a:rPr lang="en-US" smtClean="0"/>
              <a:t>‹#›</a:t>
            </a:fld>
            <a:endParaRPr lang="en-US"/>
          </a:p>
        </p:txBody>
      </p:sp>
      <p:sp>
        <p:nvSpPr>
          <p:cNvPr id="6" name="Text Placeholder 8"/>
          <p:cNvSpPr>
            <a:spLocks noGrp="1"/>
          </p:cNvSpPr>
          <p:nvPr>
            <p:ph type="body" sz="quarter" idx="14"/>
          </p:nvPr>
        </p:nvSpPr>
        <p:spPr>
          <a:xfrm>
            <a:off x="609601" y="180576"/>
            <a:ext cx="8456084" cy="506413"/>
          </a:xfrm>
        </p:spPr>
        <p:txBody>
          <a:bodyPr/>
          <a:lstStyle>
            <a:lvl1pPr marL="0" indent="0">
              <a:buFontTx/>
              <a:buNone/>
              <a:defRPr b="0">
                <a:solidFill>
                  <a:schemeClr val="bg1"/>
                </a:solidFill>
              </a:defRPr>
            </a:lvl1pPr>
          </a:lstStyle>
          <a:p>
            <a:pPr lvl="0"/>
            <a:r>
              <a:rPr lang="en-US"/>
              <a:t>Edit Master text styles</a:t>
            </a:r>
          </a:p>
        </p:txBody>
      </p:sp>
    </p:spTree>
    <p:extLst>
      <p:ext uri="{BB962C8B-B14F-4D97-AF65-F5344CB8AC3E}">
        <p14:creationId xmlns:p14="http://schemas.microsoft.com/office/powerpoint/2010/main" val="33406830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ehicle_High">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676"/>
            <a:ext cx="12196765" cy="6855323"/>
          </a:xfrm>
          <a:prstGeom prst="rect">
            <a:avLst/>
          </a:prstGeom>
        </p:spPr>
      </p:pic>
    </p:spTree>
    <p:extLst>
      <p:ext uri="{BB962C8B-B14F-4D97-AF65-F5344CB8AC3E}">
        <p14:creationId xmlns:p14="http://schemas.microsoft.com/office/powerpoint/2010/main" val="13052569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omput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 y="0"/>
            <a:ext cx="12189919" cy="6858000"/>
          </a:xfrm>
          <a:prstGeom prst="rect">
            <a:avLst/>
          </a:prstGeom>
        </p:spPr>
      </p:pic>
    </p:spTree>
    <p:extLst>
      <p:ext uri="{BB962C8B-B14F-4D97-AF65-F5344CB8AC3E}">
        <p14:creationId xmlns:p14="http://schemas.microsoft.com/office/powerpoint/2010/main" val="1491103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Brea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 y="0"/>
            <a:ext cx="12189916" cy="6857999"/>
          </a:xfrm>
          <a:prstGeom prst="rect">
            <a:avLst/>
          </a:prstGeom>
        </p:spPr>
      </p:pic>
    </p:spTree>
    <p:extLst>
      <p:ext uri="{BB962C8B-B14F-4D97-AF65-F5344CB8AC3E}">
        <p14:creationId xmlns:p14="http://schemas.microsoft.com/office/powerpoint/2010/main" val="1415494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Surrey_Aerial">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 y="0"/>
            <a:ext cx="12189919" cy="6858000"/>
          </a:xfrm>
          <a:prstGeom prst="rect">
            <a:avLst/>
          </a:prstGeom>
        </p:spPr>
      </p:pic>
    </p:spTree>
    <p:extLst>
      <p:ext uri="{BB962C8B-B14F-4D97-AF65-F5344CB8AC3E}">
        <p14:creationId xmlns:p14="http://schemas.microsoft.com/office/powerpoint/2010/main" val="719785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Dog_School">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 y="0"/>
            <a:ext cx="12189916" cy="6858000"/>
          </a:xfrm>
          <a:prstGeom prst="rect">
            <a:avLst/>
          </a:prstGeom>
        </p:spPr>
      </p:pic>
    </p:spTree>
    <p:extLst>
      <p:ext uri="{BB962C8B-B14F-4D97-AF65-F5344CB8AC3E}">
        <p14:creationId xmlns:p14="http://schemas.microsoft.com/office/powerpoint/2010/main" val="306357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PCSO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 y="0"/>
            <a:ext cx="12189916" cy="6857999"/>
          </a:xfrm>
          <a:prstGeom prst="rect">
            <a:avLst/>
          </a:prstGeom>
        </p:spPr>
      </p:pic>
    </p:spTree>
    <p:extLst>
      <p:ext uri="{BB962C8B-B14F-4D97-AF65-F5344CB8AC3E}">
        <p14:creationId xmlns:p14="http://schemas.microsoft.com/office/powerpoint/2010/main" val="1653958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Dro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 y="0"/>
            <a:ext cx="12189915" cy="6857999"/>
          </a:xfrm>
          <a:prstGeom prst="rect">
            <a:avLst/>
          </a:prstGeom>
        </p:spPr>
      </p:pic>
    </p:spTree>
    <p:extLst>
      <p:ext uri="{BB962C8B-B14F-4D97-AF65-F5344CB8AC3E}">
        <p14:creationId xmlns:p14="http://schemas.microsoft.com/office/powerpoint/2010/main" val="1955528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Bik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 y="0"/>
            <a:ext cx="12189915" cy="6857998"/>
          </a:xfrm>
          <a:prstGeom prst="rect">
            <a:avLst/>
          </a:prstGeom>
        </p:spPr>
      </p:pic>
    </p:spTree>
    <p:extLst>
      <p:ext uri="{BB962C8B-B14F-4D97-AF65-F5344CB8AC3E}">
        <p14:creationId xmlns:p14="http://schemas.microsoft.com/office/powerpoint/2010/main" val="2126535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Text page 2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p:cNvSpPr>
            <a:spLocks noGrp="1"/>
          </p:cNvSpPr>
          <p:nvPr>
            <p:ph type="sldNum" sz="quarter" idx="12"/>
          </p:nvPr>
        </p:nvSpPr>
        <p:spPr/>
        <p:txBody>
          <a:bodyPr/>
          <a:lstStyle>
            <a:lvl1pPr>
              <a:defRPr sz="800"/>
            </a:lvl1pPr>
          </a:lstStyle>
          <a:p>
            <a:fld id="{6B49BB3D-90E4-C946-BCF9-8FBC622A1A06}"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7917634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_Riot_Shield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 y="0"/>
            <a:ext cx="12189913" cy="6857998"/>
          </a:xfrm>
          <a:prstGeom prst="rect">
            <a:avLst/>
          </a:prstGeom>
        </p:spPr>
      </p:pic>
    </p:spTree>
    <p:extLst>
      <p:ext uri="{BB962C8B-B14F-4D97-AF65-F5344CB8AC3E}">
        <p14:creationId xmlns:p14="http://schemas.microsoft.com/office/powerpoint/2010/main" val="2584417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3_Vehicle_Mi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 y="0"/>
            <a:ext cx="12189913" cy="6857997"/>
          </a:xfrm>
          <a:prstGeom prst="rect">
            <a:avLst/>
          </a:prstGeom>
        </p:spPr>
      </p:pic>
    </p:spTree>
    <p:extLst>
      <p:ext uri="{BB962C8B-B14F-4D97-AF65-F5344CB8AC3E}">
        <p14:creationId xmlns:p14="http://schemas.microsoft.com/office/powerpoint/2010/main" val="168178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Vehicle_lo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3" y="0"/>
            <a:ext cx="12189911" cy="6857997"/>
          </a:xfrm>
          <a:prstGeom prst="rect">
            <a:avLst/>
          </a:prstGeom>
        </p:spPr>
      </p:pic>
    </p:spTree>
    <p:extLst>
      <p:ext uri="{BB962C8B-B14F-4D97-AF65-F5344CB8AC3E}">
        <p14:creationId xmlns:p14="http://schemas.microsoft.com/office/powerpoint/2010/main" val="32897093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 y="0"/>
            <a:ext cx="12189915" cy="6857998"/>
          </a:xfrm>
          <a:prstGeom prst="rect">
            <a:avLst/>
          </a:prstGeom>
        </p:spPr>
      </p:pic>
      <p:sp>
        <p:nvSpPr>
          <p:cNvPr id="5" name="TextBox 4"/>
          <p:cNvSpPr txBox="1"/>
          <p:nvPr userDrawn="1"/>
        </p:nvSpPr>
        <p:spPr>
          <a:xfrm>
            <a:off x="3215680" y="3690174"/>
            <a:ext cx="5760640" cy="707886"/>
          </a:xfrm>
          <a:prstGeom prst="rect">
            <a:avLst/>
          </a:prstGeom>
          <a:noFill/>
        </p:spPr>
        <p:txBody>
          <a:bodyPr wrap="square" rtlCol="0">
            <a:spAutoFit/>
          </a:bodyPr>
          <a:lstStyle/>
          <a:p>
            <a:pPr algn="ctr"/>
            <a:r>
              <a:rPr lang="en-GB" sz="4000" dirty="0">
                <a:latin typeface="+mn-lt"/>
              </a:rPr>
              <a:t>Follow us @</a:t>
            </a:r>
            <a:r>
              <a:rPr lang="en-GB" sz="4000" dirty="0" err="1">
                <a:latin typeface="+mn-lt"/>
              </a:rPr>
              <a:t>SurreyPolice</a:t>
            </a:r>
            <a:endParaRPr lang="en-GB" dirty="0">
              <a:latin typeface="+mn-lt"/>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31599" t="41858" r="31599" b="41788"/>
          <a:stretch/>
        </p:blipFill>
        <p:spPr>
          <a:xfrm>
            <a:off x="4223793" y="2492896"/>
            <a:ext cx="3744416" cy="936104"/>
          </a:xfrm>
          <a:prstGeom prst="rect">
            <a:avLst/>
          </a:prstGeom>
        </p:spPr>
      </p:pic>
    </p:spTree>
    <p:extLst>
      <p:ext uri="{BB962C8B-B14F-4D97-AF65-F5344CB8AC3E}">
        <p14:creationId xmlns:p14="http://schemas.microsoft.com/office/powerpoint/2010/main" val="1306470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rgbClr val="00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rot="1169604">
            <a:off x="6970421" y="4362546"/>
            <a:ext cx="5455352" cy="355686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2651760 w 12192000"/>
              <a:gd name="connsiteY0" fmla="*/ 842211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2651760 w 12192000"/>
              <a:gd name="connsiteY4" fmla="*/ 842211 h 6858000"/>
              <a:gd name="connsiteX0" fmla="*/ 1410585 w 10950825"/>
              <a:gd name="connsiteY0" fmla="*/ 842211 h 6858000"/>
              <a:gd name="connsiteX1" fmla="*/ 10950825 w 10950825"/>
              <a:gd name="connsiteY1" fmla="*/ 0 h 6858000"/>
              <a:gd name="connsiteX2" fmla="*/ 10950825 w 10950825"/>
              <a:gd name="connsiteY2" fmla="*/ 6858000 h 6858000"/>
              <a:gd name="connsiteX3" fmla="*/ 0 w 10950825"/>
              <a:gd name="connsiteY3" fmla="*/ 4090636 h 6858000"/>
              <a:gd name="connsiteX4" fmla="*/ 1410585 w 10950825"/>
              <a:gd name="connsiteY4" fmla="*/ 842211 h 6858000"/>
              <a:gd name="connsiteX0" fmla="*/ 1410585 w 10950825"/>
              <a:gd name="connsiteY0" fmla="*/ 842211 h 4090636"/>
              <a:gd name="connsiteX1" fmla="*/ 10950825 w 10950825"/>
              <a:gd name="connsiteY1" fmla="*/ 0 h 4090636"/>
              <a:gd name="connsiteX2" fmla="*/ 6217248 w 10950825"/>
              <a:gd name="connsiteY2" fmla="*/ 2095894 h 4090636"/>
              <a:gd name="connsiteX3" fmla="*/ 0 w 10950825"/>
              <a:gd name="connsiteY3" fmla="*/ 4090636 h 4090636"/>
              <a:gd name="connsiteX4" fmla="*/ 1410585 w 10950825"/>
              <a:gd name="connsiteY4" fmla="*/ 842211 h 4090636"/>
              <a:gd name="connsiteX0" fmla="*/ 1410585 w 10950825"/>
              <a:gd name="connsiteY0" fmla="*/ 842211 h 4090636"/>
              <a:gd name="connsiteX1" fmla="*/ 10950825 w 10950825"/>
              <a:gd name="connsiteY1" fmla="*/ 0 h 4090636"/>
              <a:gd name="connsiteX2" fmla="*/ 5455352 w 10950825"/>
              <a:gd name="connsiteY2" fmla="*/ 2380912 h 4090636"/>
              <a:gd name="connsiteX3" fmla="*/ 0 w 10950825"/>
              <a:gd name="connsiteY3" fmla="*/ 4090636 h 4090636"/>
              <a:gd name="connsiteX4" fmla="*/ 1410585 w 10950825"/>
              <a:gd name="connsiteY4" fmla="*/ 842211 h 4090636"/>
              <a:gd name="connsiteX0" fmla="*/ 1410585 w 5455352"/>
              <a:gd name="connsiteY0" fmla="*/ 308440 h 3556865"/>
              <a:gd name="connsiteX1" fmla="*/ 4799033 w 5455352"/>
              <a:gd name="connsiteY1" fmla="*/ 0 h 3556865"/>
              <a:gd name="connsiteX2" fmla="*/ 5455352 w 5455352"/>
              <a:gd name="connsiteY2" fmla="*/ 1847141 h 3556865"/>
              <a:gd name="connsiteX3" fmla="*/ 0 w 5455352"/>
              <a:gd name="connsiteY3" fmla="*/ 3556865 h 3556865"/>
              <a:gd name="connsiteX4" fmla="*/ 1410585 w 5455352"/>
              <a:gd name="connsiteY4" fmla="*/ 308440 h 355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5352" h="3556865">
                <a:moveTo>
                  <a:pt x="1410585" y="308440"/>
                </a:moveTo>
                <a:lnTo>
                  <a:pt x="4799033" y="0"/>
                </a:lnTo>
                <a:lnTo>
                  <a:pt x="5455352" y="1847141"/>
                </a:lnTo>
                <a:lnTo>
                  <a:pt x="0" y="3556865"/>
                </a:lnTo>
                <a:lnTo>
                  <a:pt x="1410585" y="308440"/>
                </a:lnTo>
                <a:close/>
              </a:path>
            </a:pathLst>
          </a:custGeom>
          <a:solidFill>
            <a:srgbClr val="00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7"/>
          <p:cNvSpPr/>
          <p:nvPr userDrawn="1"/>
        </p:nvSpPr>
        <p:spPr>
          <a:xfrm rot="9728129">
            <a:off x="-702927" y="-786528"/>
            <a:ext cx="6619051" cy="334331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2651760 w 12192000"/>
              <a:gd name="connsiteY0" fmla="*/ 842211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2651760 w 12192000"/>
              <a:gd name="connsiteY4" fmla="*/ 842211 h 6858000"/>
              <a:gd name="connsiteX0" fmla="*/ 845607 w 10385847"/>
              <a:gd name="connsiteY0" fmla="*/ 842211 h 6858000"/>
              <a:gd name="connsiteX1" fmla="*/ 10385847 w 10385847"/>
              <a:gd name="connsiteY1" fmla="*/ 0 h 6858000"/>
              <a:gd name="connsiteX2" fmla="*/ 10385847 w 10385847"/>
              <a:gd name="connsiteY2" fmla="*/ 6858000 h 6858000"/>
              <a:gd name="connsiteX3" fmla="*/ 0 w 10385847"/>
              <a:gd name="connsiteY3" fmla="*/ 2060405 h 6858000"/>
              <a:gd name="connsiteX4" fmla="*/ 845607 w 10385847"/>
              <a:gd name="connsiteY4" fmla="*/ 842211 h 6858000"/>
              <a:gd name="connsiteX0" fmla="*/ 845607 w 10385847"/>
              <a:gd name="connsiteY0" fmla="*/ 842211 h 3827067"/>
              <a:gd name="connsiteX1" fmla="*/ 10385847 w 10385847"/>
              <a:gd name="connsiteY1" fmla="*/ 0 h 3827067"/>
              <a:gd name="connsiteX2" fmla="*/ 7045273 w 10385847"/>
              <a:gd name="connsiteY2" fmla="*/ 3827067 h 3827067"/>
              <a:gd name="connsiteX3" fmla="*/ 0 w 10385847"/>
              <a:gd name="connsiteY3" fmla="*/ 2060405 h 3827067"/>
              <a:gd name="connsiteX4" fmla="*/ 845607 w 10385847"/>
              <a:gd name="connsiteY4" fmla="*/ 842211 h 3827067"/>
              <a:gd name="connsiteX0" fmla="*/ 845607 w 10385847"/>
              <a:gd name="connsiteY0" fmla="*/ 842211 h 4259049"/>
              <a:gd name="connsiteX1" fmla="*/ 10385847 w 10385847"/>
              <a:gd name="connsiteY1" fmla="*/ 0 h 4259049"/>
              <a:gd name="connsiteX2" fmla="*/ 7315042 w 10385847"/>
              <a:gd name="connsiteY2" fmla="*/ 4259049 h 4259049"/>
              <a:gd name="connsiteX3" fmla="*/ 0 w 10385847"/>
              <a:gd name="connsiteY3" fmla="*/ 2060405 h 4259049"/>
              <a:gd name="connsiteX4" fmla="*/ 845607 w 10385847"/>
              <a:gd name="connsiteY4" fmla="*/ 842211 h 4259049"/>
              <a:gd name="connsiteX0" fmla="*/ 845607 w 8734829"/>
              <a:gd name="connsiteY0" fmla="*/ 661768 h 4078606"/>
              <a:gd name="connsiteX1" fmla="*/ 8734829 w 8734829"/>
              <a:gd name="connsiteY1" fmla="*/ 0 h 4078606"/>
              <a:gd name="connsiteX2" fmla="*/ 7315042 w 8734829"/>
              <a:gd name="connsiteY2" fmla="*/ 4078606 h 4078606"/>
              <a:gd name="connsiteX3" fmla="*/ 0 w 8734829"/>
              <a:gd name="connsiteY3" fmla="*/ 1879962 h 4078606"/>
              <a:gd name="connsiteX4" fmla="*/ 845607 w 8734829"/>
              <a:gd name="connsiteY4" fmla="*/ 661768 h 4078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4829" h="4078606">
                <a:moveTo>
                  <a:pt x="845607" y="661768"/>
                </a:moveTo>
                <a:lnTo>
                  <a:pt x="8734829" y="0"/>
                </a:lnTo>
                <a:lnTo>
                  <a:pt x="7315042" y="4078606"/>
                </a:lnTo>
                <a:lnTo>
                  <a:pt x="0" y="1879962"/>
                </a:lnTo>
                <a:lnTo>
                  <a:pt x="845607" y="661768"/>
                </a:lnTo>
                <a:close/>
              </a:path>
            </a:pathLst>
          </a:custGeom>
          <a:solidFill>
            <a:srgbClr val="00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7"/>
          <p:cNvSpPr/>
          <p:nvPr userDrawn="1"/>
        </p:nvSpPr>
        <p:spPr>
          <a:xfrm rot="13846697">
            <a:off x="9745461" y="-742320"/>
            <a:ext cx="2718630" cy="216240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2651760 w 12192000"/>
              <a:gd name="connsiteY0" fmla="*/ 842211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2651760 w 12192000"/>
              <a:gd name="connsiteY4" fmla="*/ 842211 h 6858000"/>
              <a:gd name="connsiteX0" fmla="*/ 2651760 w 12192000"/>
              <a:gd name="connsiteY0" fmla="*/ 262882 h 6278671"/>
              <a:gd name="connsiteX1" fmla="*/ 5597618 w 12192000"/>
              <a:gd name="connsiteY1" fmla="*/ 0 h 6278671"/>
              <a:gd name="connsiteX2" fmla="*/ 12192000 w 12192000"/>
              <a:gd name="connsiteY2" fmla="*/ 6278671 h 6278671"/>
              <a:gd name="connsiteX3" fmla="*/ 0 w 12192000"/>
              <a:gd name="connsiteY3" fmla="*/ 6278671 h 6278671"/>
              <a:gd name="connsiteX4" fmla="*/ 2651760 w 12192000"/>
              <a:gd name="connsiteY4" fmla="*/ 262882 h 6278671"/>
              <a:gd name="connsiteX0" fmla="*/ 2651760 w 5597618"/>
              <a:gd name="connsiteY0" fmla="*/ 262882 h 6278671"/>
              <a:gd name="connsiteX1" fmla="*/ 5597618 w 5597618"/>
              <a:gd name="connsiteY1" fmla="*/ 0 h 6278671"/>
              <a:gd name="connsiteX2" fmla="*/ 4267971 w 5597618"/>
              <a:gd name="connsiteY2" fmla="*/ 1762365 h 6278671"/>
              <a:gd name="connsiteX3" fmla="*/ 0 w 5597618"/>
              <a:gd name="connsiteY3" fmla="*/ 6278671 h 6278671"/>
              <a:gd name="connsiteX4" fmla="*/ 2651760 w 5597618"/>
              <a:gd name="connsiteY4" fmla="*/ 262882 h 6278671"/>
              <a:gd name="connsiteX0" fmla="*/ 641782 w 3587640"/>
              <a:gd name="connsiteY0" fmla="*/ 262882 h 1762365"/>
              <a:gd name="connsiteX1" fmla="*/ 3587640 w 3587640"/>
              <a:gd name="connsiteY1" fmla="*/ 0 h 1762365"/>
              <a:gd name="connsiteX2" fmla="*/ 2257993 w 3587640"/>
              <a:gd name="connsiteY2" fmla="*/ 1762365 h 1762365"/>
              <a:gd name="connsiteX3" fmla="*/ 0 w 3587640"/>
              <a:gd name="connsiteY3" fmla="*/ 1755234 h 1762365"/>
              <a:gd name="connsiteX4" fmla="*/ 641782 w 3587640"/>
              <a:gd name="connsiteY4" fmla="*/ 262882 h 1762365"/>
              <a:gd name="connsiteX0" fmla="*/ 641782 w 3587640"/>
              <a:gd name="connsiteY0" fmla="*/ 262882 h 2637984"/>
              <a:gd name="connsiteX1" fmla="*/ 3587640 w 3587640"/>
              <a:gd name="connsiteY1" fmla="*/ 0 h 2637984"/>
              <a:gd name="connsiteX2" fmla="*/ 1238943 w 3587640"/>
              <a:gd name="connsiteY2" fmla="*/ 2637984 h 2637984"/>
              <a:gd name="connsiteX3" fmla="*/ 0 w 3587640"/>
              <a:gd name="connsiteY3" fmla="*/ 1755234 h 2637984"/>
              <a:gd name="connsiteX4" fmla="*/ 641782 w 3587640"/>
              <a:gd name="connsiteY4" fmla="*/ 262882 h 263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7640" h="2637984">
                <a:moveTo>
                  <a:pt x="641782" y="262882"/>
                </a:moveTo>
                <a:lnTo>
                  <a:pt x="3587640" y="0"/>
                </a:lnTo>
                <a:lnTo>
                  <a:pt x="1238943" y="2637984"/>
                </a:lnTo>
                <a:lnTo>
                  <a:pt x="0" y="1755234"/>
                </a:lnTo>
                <a:lnTo>
                  <a:pt x="641782" y="262882"/>
                </a:lnTo>
                <a:close/>
              </a:path>
            </a:pathLst>
          </a:custGeom>
          <a:solidFill>
            <a:srgbClr val="00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5538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 y="0"/>
            <a:ext cx="12189916" cy="6857999"/>
          </a:xfrm>
          <a:prstGeom prst="rect">
            <a:avLst/>
          </a:prstGeom>
        </p:spPr>
      </p:pic>
      <p:grpSp>
        <p:nvGrpSpPr>
          <p:cNvPr id="6" name="Group 5"/>
          <p:cNvGrpSpPr/>
          <p:nvPr userDrawn="1"/>
        </p:nvGrpSpPr>
        <p:grpSpPr>
          <a:xfrm>
            <a:off x="3503712" y="2459941"/>
            <a:ext cx="5184576" cy="1938119"/>
            <a:chOff x="3503712" y="1844824"/>
            <a:chExt cx="5184576" cy="1938119"/>
          </a:xfrm>
        </p:grpSpPr>
        <p:sp>
          <p:nvSpPr>
            <p:cNvPr id="3" name="TextBox 2"/>
            <p:cNvSpPr txBox="1"/>
            <p:nvPr userDrawn="1"/>
          </p:nvSpPr>
          <p:spPr>
            <a:xfrm>
              <a:off x="3503712" y="3075057"/>
              <a:ext cx="5184576" cy="707886"/>
            </a:xfrm>
            <a:prstGeom prst="rect">
              <a:avLst/>
            </a:prstGeom>
            <a:noFill/>
          </p:spPr>
          <p:txBody>
            <a:bodyPr wrap="square" rtlCol="0">
              <a:spAutoFit/>
            </a:bodyPr>
            <a:lstStyle/>
            <a:p>
              <a:pPr algn="ctr"/>
              <a:r>
                <a:rPr lang="en-GB" sz="4000" dirty="0">
                  <a:latin typeface="+mn-lt"/>
                </a:rPr>
                <a:t>Any questions?</a:t>
              </a:r>
              <a:endParaRPr lang="en-GB" dirty="0">
                <a:latin typeface="+mn-l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19936" y="1844824"/>
              <a:ext cx="997935" cy="997935"/>
            </a:xfrm>
            <a:prstGeom prst="rect">
              <a:avLst/>
            </a:prstGeom>
          </p:spPr>
        </p:pic>
      </p:grpSp>
    </p:spTree>
    <p:extLst>
      <p:ext uri="{BB962C8B-B14F-4D97-AF65-F5344CB8AC3E}">
        <p14:creationId xmlns:p14="http://schemas.microsoft.com/office/powerpoint/2010/main" val="2107138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 y="0"/>
            <a:ext cx="12189916" cy="6858000"/>
          </a:xfrm>
          <a:prstGeom prst="rect">
            <a:avLst/>
          </a:prstGeom>
        </p:spPr>
      </p:pic>
      <p:sp>
        <p:nvSpPr>
          <p:cNvPr id="5" name="TextBox 4"/>
          <p:cNvSpPr txBox="1"/>
          <p:nvPr userDrawn="1"/>
        </p:nvSpPr>
        <p:spPr>
          <a:xfrm>
            <a:off x="3503712" y="3690174"/>
            <a:ext cx="5184576" cy="707886"/>
          </a:xfrm>
          <a:prstGeom prst="rect">
            <a:avLst/>
          </a:prstGeom>
          <a:noFill/>
        </p:spPr>
        <p:txBody>
          <a:bodyPr wrap="square" rtlCol="0">
            <a:spAutoFit/>
          </a:bodyPr>
          <a:lstStyle/>
          <a:p>
            <a:pPr algn="ctr"/>
            <a:r>
              <a:rPr lang="en-GB" sz="4000" dirty="0">
                <a:latin typeface="+mn-lt"/>
              </a:rPr>
              <a:t>What have we learned?</a:t>
            </a:r>
            <a:endParaRPr lang="en-GB" dirty="0">
              <a:latin typeface="+mn-lt"/>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19936" y="2459941"/>
            <a:ext cx="997935" cy="997935"/>
          </a:xfrm>
          <a:prstGeom prst="rect">
            <a:avLst/>
          </a:prstGeom>
        </p:spPr>
      </p:pic>
    </p:spTree>
    <p:extLst>
      <p:ext uri="{BB962C8B-B14F-4D97-AF65-F5344CB8AC3E}">
        <p14:creationId xmlns:p14="http://schemas.microsoft.com/office/powerpoint/2010/main" val="5989120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 y="0"/>
            <a:ext cx="12189916" cy="6858000"/>
          </a:xfrm>
          <a:prstGeom prst="rect">
            <a:avLst/>
          </a:prstGeom>
        </p:spPr>
      </p:pic>
      <p:sp>
        <p:nvSpPr>
          <p:cNvPr id="5" name="TextBox 4"/>
          <p:cNvSpPr txBox="1"/>
          <p:nvPr userDrawn="1"/>
        </p:nvSpPr>
        <p:spPr>
          <a:xfrm>
            <a:off x="3215680" y="3690174"/>
            <a:ext cx="5760640" cy="707886"/>
          </a:xfrm>
          <a:prstGeom prst="rect">
            <a:avLst/>
          </a:prstGeom>
          <a:noFill/>
        </p:spPr>
        <p:txBody>
          <a:bodyPr wrap="square" rtlCol="0">
            <a:spAutoFit/>
          </a:bodyPr>
          <a:lstStyle/>
          <a:p>
            <a:pPr algn="ctr"/>
            <a:r>
              <a:rPr lang="en-GB" sz="4000" dirty="0">
                <a:latin typeface="+mn-lt"/>
              </a:rPr>
              <a:t>What are the next steps?</a:t>
            </a:r>
            <a:endParaRPr lang="en-GB" dirty="0">
              <a:latin typeface="+mn-lt"/>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19936" y="2459941"/>
            <a:ext cx="997935" cy="997935"/>
          </a:xfrm>
          <a:prstGeom prst="rect">
            <a:avLst/>
          </a:prstGeom>
        </p:spPr>
      </p:pic>
    </p:spTree>
    <p:extLst>
      <p:ext uri="{BB962C8B-B14F-4D97-AF65-F5344CB8AC3E}">
        <p14:creationId xmlns:p14="http://schemas.microsoft.com/office/powerpoint/2010/main" val="3265664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Cover slide 1">
    <p:bg>
      <p:bgPr>
        <a:solidFill>
          <a:srgbClr val="424A4F"/>
        </a:solidFill>
        <a:effectLst/>
      </p:bgPr>
    </p:bg>
    <p:spTree>
      <p:nvGrpSpPr>
        <p:cNvPr id="1" name=""/>
        <p:cNvGrpSpPr/>
        <p:nvPr/>
      </p:nvGrpSpPr>
      <p:grpSpPr>
        <a:xfrm>
          <a:off x="0" y="0"/>
          <a:ext cx="0" cy="0"/>
          <a:chOff x="0" y="0"/>
          <a:chExt cx="0" cy="0"/>
        </a:xfrm>
      </p:grpSpPr>
      <p:sp>
        <p:nvSpPr>
          <p:cNvPr id="9" name="Rectangle 8"/>
          <p:cNvSpPr/>
          <p:nvPr userDrawn="1"/>
        </p:nvSpPr>
        <p:spPr>
          <a:xfrm>
            <a:off x="1" y="4466534"/>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ctrTitle"/>
          </p:nvPr>
        </p:nvSpPr>
        <p:spPr>
          <a:xfrm>
            <a:off x="627271" y="1986859"/>
            <a:ext cx="8884845" cy="1502881"/>
          </a:xfrm>
        </p:spPr>
        <p:txBody>
          <a:bodyPr anchor="t" anchorCtr="0">
            <a:noAutofit/>
          </a:bodyPr>
          <a:lstStyle>
            <a:lvl1pPr>
              <a:defRPr sz="45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27271" y="4721655"/>
            <a:ext cx="7316672" cy="77856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pic>
        <p:nvPicPr>
          <p:cNvPr id="4" name="Picture 3" descr="RHUL_Master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09847" y="4467172"/>
            <a:ext cx="3182155" cy="1197524"/>
          </a:xfrm>
          <a:prstGeom prst="rect">
            <a:avLst/>
          </a:prstGeom>
        </p:spPr>
      </p:pic>
      <p:pic>
        <p:nvPicPr>
          <p:cNvPr id="7" name="Picture 6"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a:ext>
            </a:extLst>
          </a:blip>
          <a:srcRect/>
          <a:stretch/>
        </p:blipFill>
        <p:spPr>
          <a:xfrm>
            <a:off x="1" y="4158702"/>
            <a:ext cx="12192000" cy="307832"/>
          </a:xfrm>
          <a:prstGeom prst="rect">
            <a:avLst/>
          </a:prstGeom>
        </p:spPr>
      </p:pic>
      <p:pic>
        <p:nvPicPr>
          <p:cNvPr id="11" name="Picture 10"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a:ext>
            </a:extLst>
          </a:blip>
          <a:srcRect/>
          <a:stretch/>
        </p:blipFill>
        <p:spPr>
          <a:xfrm>
            <a:off x="1" y="5670454"/>
            <a:ext cx="12192000" cy="307832"/>
          </a:xfrm>
          <a:prstGeom prst="rect">
            <a:avLst/>
          </a:prstGeom>
        </p:spPr>
      </p:pic>
    </p:spTree>
    <p:extLst>
      <p:ext uri="{BB962C8B-B14F-4D97-AF65-F5344CB8AC3E}">
        <p14:creationId xmlns:p14="http://schemas.microsoft.com/office/powerpoint/2010/main" val="19059629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ver slide 3">
    <p:bg>
      <p:bgPr>
        <a:solidFill>
          <a:srgbClr val="FFFFFE"/>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59" y="0"/>
            <a:ext cx="12194117" cy="4727046"/>
          </a:xfrm>
          <a:noFill/>
        </p:spPr>
        <p:txBody>
          <a:bodyPr lIns="72000" tIns="72000"/>
          <a:lstStyle/>
          <a:p>
            <a:endParaRPr lang="en-GB" dirty="0"/>
          </a:p>
        </p:txBody>
      </p:sp>
      <p:sp>
        <p:nvSpPr>
          <p:cNvPr id="6" name="Rectangle 5"/>
          <p:cNvSpPr/>
          <p:nvPr userDrawn="1"/>
        </p:nvSpPr>
        <p:spPr>
          <a:xfrm>
            <a:off x="1" y="4470387"/>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1" name="Picture 10" descr="RHUL_Master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07511" y="4470388"/>
            <a:ext cx="3185548" cy="1198801"/>
          </a:xfrm>
          <a:prstGeom prst="rect">
            <a:avLst/>
          </a:prstGeom>
        </p:spPr>
      </p:pic>
      <p:pic>
        <p:nvPicPr>
          <p:cNvPr id="2" name="Picture 1" descr="Music_Hall_Diagonal_6_long_lines-40%-optimized1.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059" y="4152164"/>
            <a:ext cx="12192000" cy="324115"/>
          </a:xfrm>
          <a:prstGeom prst="rect">
            <a:avLst/>
          </a:prstGeom>
        </p:spPr>
      </p:pic>
      <p:pic>
        <p:nvPicPr>
          <p:cNvPr id="9" name="Picture 8" descr="Music_Hall_Diagonal_6_long_lines-40%-optimized1.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059" y="5658797"/>
            <a:ext cx="12192000" cy="324115"/>
          </a:xfrm>
          <a:prstGeom prst="rect">
            <a:avLst/>
          </a:prstGeom>
        </p:spPr>
      </p:pic>
      <p:sp>
        <p:nvSpPr>
          <p:cNvPr id="12" name="Subtitle 2"/>
          <p:cNvSpPr>
            <a:spLocks noGrp="1"/>
          </p:cNvSpPr>
          <p:nvPr>
            <p:ph type="subTitle" idx="1"/>
          </p:nvPr>
        </p:nvSpPr>
        <p:spPr>
          <a:xfrm>
            <a:off x="627271" y="4721655"/>
            <a:ext cx="7316672" cy="77856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Tree>
    <p:extLst>
      <p:ext uri="{BB962C8B-B14F-4D97-AF65-F5344CB8AC3E}">
        <p14:creationId xmlns:p14="http://schemas.microsoft.com/office/powerpoint/2010/main" val="2005618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3 singl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Slide Number Placeholder 2"/>
          <p:cNvSpPr>
            <a:spLocks noGrp="1"/>
          </p:cNvSpPr>
          <p:nvPr>
            <p:ph type="sldNum" sz="quarter" idx="10"/>
          </p:nvPr>
        </p:nvSpPr>
        <p:spPr/>
        <p:txBody>
          <a:bodyPr/>
          <a:lstStyle>
            <a:lvl1pPr>
              <a:defRPr sz="800"/>
            </a:lvl1pPr>
          </a:lstStyle>
          <a:p>
            <a:fld id="{6B49BB3D-90E4-C946-BCF9-8FBC622A1A06}" type="slidenum">
              <a:rPr lang="en-GB" smtClean="0">
                <a:solidFill>
                  <a:prstClr val="white"/>
                </a:solidFill>
              </a:rPr>
              <a:pPr/>
              <a:t>‹#›</a:t>
            </a:fld>
            <a:endParaRPr lang="en-GB" dirty="0">
              <a:solidFill>
                <a:prstClr val="white"/>
              </a:solidFill>
            </a:endParaRPr>
          </a:p>
        </p:txBody>
      </p:sp>
      <p:sp>
        <p:nvSpPr>
          <p:cNvPr id="5" name="Content Placeholder 2"/>
          <p:cNvSpPr>
            <a:spLocks noGrp="1"/>
          </p:cNvSpPr>
          <p:nvPr>
            <p:ph idx="1"/>
          </p:nvPr>
        </p:nvSpPr>
        <p:spPr>
          <a:xfrm>
            <a:off x="609600" y="1629552"/>
            <a:ext cx="10972800" cy="4363278"/>
          </a:xfrm>
        </p:spPr>
        <p:txBody>
          <a:bodyPr/>
          <a:lstStyle/>
          <a:p>
            <a:pPr lvl="0"/>
            <a:r>
              <a:rPr lang="en-GB" dirty="0"/>
              <a:t>Click to edit Master text styles</a:t>
            </a:r>
          </a:p>
        </p:txBody>
      </p:sp>
    </p:spTree>
    <p:extLst>
      <p:ext uri="{BB962C8B-B14F-4D97-AF65-F5344CB8AC3E}">
        <p14:creationId xmlns:p14="http://schemas.microsoft.com/office/powerpoint/2010/main" val="6115803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424A4F"/>
        </a:solidFill>
        <a:effectLst/>
      </p:bgPr>
    </p:bg>
    <p:spTree>
      <p:nvGrpSpPr>
        <p:cNvPr id="1" name=""/>
        <p:cNvGrpSpPr/>
        <p:nvPr/>
      </p:nvGrpSpPr>
      <p:grpSpPr>
        <a:xfrm>
          <a:off x="0" y="0"/>
          <a:ext cx="0" cy="0"/>
          <a:chOff x="0" y="0"/>
          <a:chExt cx="0" cy="0"/>
        </a:xfrm>
      </p:grpSpPr>
      <p:sp>
        <p:nvSpPr>
          <p:cNvPr id="13" name="Rectangle 12"/>
          <p:cNvSpPr/>
          <p:nvPr userDrawn="1"/>
        </p:nvSpPr>
        <p:spPr>
          <a:xfrm>
            <a:off x="-10854" y="4466534"/>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0" name="Title 1"/>
          <p:cNvSpPr>
            <a:spLocks noGrp="1"/>
          </p:cNvSpPr>
          <p:nvPr>
            <p:ph type="title" hasCustomPrompt="1"/>
          </p:nvPr>
        </p:nvSpPr>
        <p:spPr>
          <a:xfrm>
            <a:off x="582638" y="4748823"/>
            <a:ext cx="8263551" cy="916512"/>
          </a:xfrm>
        </p:spPr>
        <p:txBody>
          <a:bodyPr anchor="t">
            <a:normAutofit/>
          </a:bodyPr>
          <a:lstStyle>
            <a:lvl1pPr algn="l">
              <a:defRPr sz="3600" b="0" cap="none"/>
            </a:lvl1pPr>
          </a:lstStyle>
          <a:p>
            <a:r>
              <a:rPr lang="en-GB" dirty="0"/>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91814" y="4466534"/>
            <a:ext cx="3200185" cy="1198800"/>
          </a:xfrm>
          <a:prstGeom prst="rect">
            <a:avLst/>
          </a:prstGeom>
        </p:spPr>
      </p:pic>
    </p:spTree>
    <p:extLst>
      <p:ext uri="{BB962C8B-B14F-4D97-AF65-F5344CB8AC3E}">
        <p14:creationId xmlns:p14="http://schemas.microsoft.com/office/powerpoint/2010/main" val="6975714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rgbClr val="FFFFFE"/>
        </a:solidFill>
        <a:effectLst/>
      </p:bgPr>
    </p:bg>
    <p:spTree>
      <p:nvGrpSpPr>
        <p:cNvPr id="1" name=""/>
        <p:cNvGrpSpPr/>
        <p:nvPr/>
      </p:nvGrpSpPr>
      <p:grpSpPr>
        <a:xfrm>
          <a:off x="0" y="0"/>
          <a:ext cx="0" cy="0"/>
          <a:chOff x="0" y="0"/>
          <a:chExt cx="0" cy="0"/>
        </a:xfrm>
      </p:grpSpPr>
      <p:sp>
        <p:nvSpPr>
          <p:cNvPr id="5" name="Rectangle 4"/>
          <p:cNvSpPr/>
          <p:nvPr userDrawn="1"/>
        </p:nvSpPr>
        <p:spPr>
          <a:xfrm>
            <a:off x="1" y="4466533"/>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6" name="Title 1"/>
          <p:cNvSpPr>
            <a:spLocks noGrp="1"/>
          </p:cNvSpPr>
          <p:nvPr>
            <p:ph type="title" hasCustomPrompt="1"/>
          </p:nvPr>
        </p:nvSpPr>
        <p:spPr>
          <a:xfrm>
            <a:off x="582638" y="4748823"/>
            <a:ext cx="8144153" cy="916512"/>
          </a:xfrm>
        </p:spPr>
        <p:txBody>
          <a:bodyPr anchor="t">
            <a:normAutofit/>
          </a:bodyPr>
          <a:lstStyle>
            <a:lvl1pPr algn="l">
              <a:defRPr sz="3600" b="0" cap="none"/>
            </a:lvl1pPr>
          </a:lstStyle>
          <a:p>
            <a:r>
              <a:rPr lang="en-GB" dirty="0"/>
              <a:t>Click to edit master title style</a:t>
            </a:r>
          </a:p>
        </p:txBody>
      </p:sp>
      <p:pic>
        <p:nvPicPr>
          <p:cNvPr id="7" name="Picture 6" descr="RHUL_Master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05098" y="4466534"/>
            <a:ext cx="3185548" cy="1198801"/>
          </a:xfrm>
          <a:prstGeom prst="rect">
            <a:avLst/>
          </a:prstGeom>
        </p:spPr>
      </p:pic>
    </p:spTree>
    <p:extLst>
      <p:ext uri="{BB962C8B-B14F-4D97-AF65-F5344CB8AC3E}">
        <p14:creationId xmlns:p14="http://schemas.microsoft.com/office/powerpoint/2010/main" val="32728882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page 1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71375"/>
            <a:ext cx="5206632" cy="436327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p>
            <a:fld id="{6B49BB3D-90E4-C946-BCF9-8FBC622A1A06}" type="slidenum">
              <a:rPr lang="en-GB" smtClean="0"/>
              <a:t>‹#›</a:t>
            </a:fld>
            <a:endParaRPr lang="en-GB" dirty="0"/>
          </a:p>
        </p:txBody>
      </p:sp>
      <p:sp>
        <p:nvSpPr>
          <p:cNvPr id="9" name="Content Placeholder 8"/>
          <p:cNvSpPr>
            <a:spLocks noGrp="1"/>
          </p:cNvSpPr>
          <p:nvPr>
            <p:ph sz="quarter" idx="13"/>
          </p:nvPr>
        </p:nvSpPr>
        <p:spPr>
          <a:xfrm>
            <a:off x="6214533" y="1771375"/>
            <a:ext cx="5367867" cy="4363950"/>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itle Placeholder 1"/>
          <p:cNvSpPr>
            <a:spLocks noGrp="1"/>
          </p:cNvSpPr>
          <p:nvPr>
            <p:ph type="title"/>
          </p:nvPr>
        </p:nvSpPr>
        <p:spPr>
          <a:xfrm>
            <a:off x="609601" y="381380"/>
            <a:ext cx="8728079" cy="922130"/>
          </a:xfrm>
          <a:prstGeom prst="rect">
            <a:avLst/>
          </a:prstGeom>
        </p:spPr>
        <p:txBody>
          <a:bodyPr vert="horz" lIns="0" tIns="0" rIns="0" bIns="0" rtlCol="0" anchor="ctr">
            <a:normAutofit/>
          </a:bodyPr>
          <a:lstStyle/>
          <a:p>
            <a:r>
              <a:rPr lang="en-GB" dirty="0"/>
              <a:t>Click to edit Master title style</a:t>
            </a:r>
          </a:p>
        </p:txBody>
      </p:sp>
    </p:spTree>
    <p:extLst>
      <p:ext uri="{BB962C8B-B14F-4D97-AF65-F5344CB8AC3E}">
        <p14:creationId xmlns:p14="http://schemas.microsoft.com/office/powerpoint/2010/main" val="6794872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Text page 2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p:cNvSpPr>
            <a:spLocks noGrp="1"/>
          </p:cNvSpPr>
          <p:nvPr>
            <p:ph type="sldNum" sz="quarter" idx="12"/>
          </p:nvPr>
        </p:nvSpPr>
        <p:spPr/>
        <p:txBody>
          <a:bodyPr/>
          <a:lstStyle>
            <a:lvl1pPr>
              <a:defRPr sz="800"/>
            </a:lvl1p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14649843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page 3 singl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Slide Number Placeholder 2"/>
          <p:cNvSpPr>
            <a:spLocks noGrp="1"/>
          </p:cNvSpPr>
          <p:nvPr>
            <p:ph type="sldNum" sz="quarter" idx="10"/>
          </p:nvPr>
        </p:nvSpPr>
        <p:spPr/>
        <p:txBody>
          <a:bodyPr/>
          <a:lstStyle>
            <a:lvl1pPr>
              <a:defRPr sz="800"/>
            </a:lvl1pPr>
          </a:lstStyle>
          <a:p>
            <a:fld id="{6B49BB3D-90E4-C946-BCF9-8FBC622A1A06}" type="slidenum">
              <a:rPr lang="en-GB" smtClean="0"/>
              <a:pPr/>
              <a:t>‹#›</a:t>
            </a:fld>
            <a:endParaRPr lang="en-GB" dirty="0"/>
          </a:p>
        </p:txBody>
      </p:sp>
      <p:sp>
        <p:nvSpPr>
          <p:cNvPr id="5" name="Content Placeholder 2"/>
          <p:cNvSpPr>
            <a:spLocks noGrp="1"/>
          </p:cNvSpPr>
          <p:nvPr>
            <p:ph idx="1"/>
          </p:nvPr>
        </p:nvSpPr>
        <p:spPr>
          <a:xfrm>
            <a:off x="609600" y="1629552"/>
            <a:ext cx="10972800" cy="4363278"/>
          </a:xfrm>
        </p:spPr>
        <p:txBody>
          <a:bodyPr/>
          <a:lstStyle/>
          <a:p>
            <a:pPr lvl="0"/>
            <a:r>
              <a:rPr lang="en-GB" dirty="0"/>
              <a:t>Click to edit Master text styles</a:t>
            </a:r>
          </a:p>
        </p:txBody>
      </p:sp>
    </p:spTree>
    <p:extLst>
      <p:ext uri="{BB962C8B-B14F-4D97-AF65-F5344CB8AC3E}">
        <p14:creationId xmlns:p14="http://schemas.microsoft.com/office/powerpoint/2010/main" val="24956138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Picture page 1">
    <p:bg>
      <p:bgPr>
        <a:solidFill>
          <a:srgbClr val="FFFFFE"/>
        </a:solidFill>
        <a:effectLst/>
      </p:bgPr>
    </p:bg>
    <p:spTree>
      <p:nvGrpSpPr>
        <p:cNvPr id="1" name=""/>
        <p:cNvGrpSpPr/>
        <p:nvPr/>
      </p:nvGrpSpPr>
      <p:grpSpPr>
        <a:xfrm>
          <a:off x="0" y="0"/>
          <a:ext cx="0" cy="0"/>
          <a:chOff x="0" y="0"/>
          <a:chExt cx="0" cy="0"/>
        </a:xfrm>
      </p:grpSpPr>
      <p:pic>
        <p:nvPicPr>
          <p:cNvPr id="9" name="Picture 8" descr="RHUL_Master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41651" y="430698"/>
            <a:ext cx="2450349" cy="865429"/>
          </a:xfrm>
          <a:prstGeom prst="rect">
            <a:avLst/>
          </a:prstGeom>
        </p:spPr>
      </p:pic>
      <p:sp>
        <p:nvSpPr>
          <p:cNvPr id="10" name="Picture Placeholder 3"/>
          <p:cNvSpPr>
            <a:spLocks noGrp="1"/>
          </p:cNvSpPr>
          <p:nvPr>
            <p:ph type="pic" sz="quarter" idx="10"/>
          </p:nvPr>
        </p:nvSpPr>
        <p:spPr>
          <a:xfrm>
            <a:off x="-2117" y="0"/>
            <a:ext cx="12194117" cy="6858000"/>
          </a:xfrm>
          <a:noFill/>
        </p:spPr>
        <p:txBody>
          <a:bodyPr lIns="72000" tIns="72000"/>
          <a:lstStyle/>
          <a:p>
            <a:endParaRPr lang="en-GB" dirty="0"/>
          </a:p>
        </p:txBody>
      </p:sp>
      <p:sp>
        <p:nvSpPr>
          <p:cNvPr id="4" name="Slide Number Placeholder 5"/>
          <p:cNvSpPr>
            <a:spLocks noGrp="1"/>
          </p:cNvSpPr>
          <p:nvPr>
            <p:ph type="sldNum" sz="quarter" idx="12"/>
          </p:nvPr>
        </p:nvSpPr>
        <p:spPr>
          <a:xfrm>
            <a:off x="579216" y="6513014"/>
            <a:ext cx="288000" cy="216000"/>
          </a:xfrm>
        </p:spPr>
        <p:txBody>
          <a:bodyPr/>
          <a:lstStyle/>
          <a:p>
            <a:fld id="{6B49BB3D-90E4-C946-BCF9-8FBC622A1A06}" type="slidenum">
              <a:rPr lang="en-GB" smtClean="0"/>
              <a:t>‹#›</a:t>
            </a:fld>
            <a:endParaRPr lang="en-GB" dirty="0"/>
          </a:p>
        </p:txBody>
      </p:sp>
    </p:spTree>
    <p:extLst>
      <p:ext uri="{BB962C8B-B14F-4D97-AF65-F5344CB8AC3E}">
        <p14:creationId xmlns:p14="http://schemas.microsoft.com/office/powerpoint/2010/main" val="40798767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ext page band at bottom">
    <p:bg>
      <p:bgPr>
        <a:solidFill>
          <a:srgbClr val="FFFFFE"/>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579216" y="6513014"/>
            <a:ext cx="288000" cy="216000"/>
          </a:xfrm>
        </p:spPr>
        <p:txBody>
          <a:bodyPr/>
          <a:lstStyle/>
          <a:p>
            <a:fld id="{6B49BB3D-90E4-C946-BCF9-8FBC622A1A06}" type="slidenum">
              <a:rPr lang="en-GB" smtClean="0"/>
              <a:t>‹#›</a:t>
            </a:fld>
            <a:endParaRPr lang="en-GB" dirty="0"/>
          </a:p>
        </p:txBody>
      </p:sp>
      <p:sp>
        <p:nvSpPr>
          <p:cNvPr id="5" name="Rectangle 4"/>
          <p:cNvSpPr/>
          <p:nvPr userDrawn="1"/>
        </p:nvSpPr>
        <p:spPr>
          <a:xfrm>
            <a:off x="0" y="5475525"/>
            <a:ext cx="12192000" cy="9133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solidFill>
                <a:srgbClr val="7E99A9"/>
              </a:solidFill>
            </a:endParaRPr>
          </a:p>
        </p:txBody>
      </p:sp>
      <p:pic>
        <p:nvPicPr>
          <p:cNvPr id="7" name="Picture 6" descr="RHUL_Master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78191" y="5475006"/>
            <a:ext cx="2429816" cy="914400"/>
          </a:xfrm>
          <a:prstGeom prst="rect">
            <a:avLst/>
          </a:prstGeom>
        </p:spPr>
      </p:pic>
      <p:sp>
        <p:nvSpPr>
          <p:cNvPr id="8" name="Title Placeholder 1"/>
          <p:cNvSpPr>
            <a:spLocks noGrp="1"/>
          </p:cNvSpPr>
          <p:nvPr>
            <p:ph type="title"/>
          </p:nvPr>
        </p:nvSpPr>
        <p:spPr>
          <a:xfrm>
            <a:off x="609601" y="5425690"/>
            <a:ext cx="8728079" cy="922130"/>
          </a:xfrm>
          <a:prstGeom prst="rect">
            <a:avLst/>
          </a:prstGeom>
        </p:spPr>
        <p:txBody>
          <a:bodyPr vert="horz" lIns="0" tIns="0" rIns="0" bIns="0" rtlCol="0" anchor="ctr">
            <a:normAutofit/>
          </a:bodyPr>
          <a:lstStyle/>
          <a:p>
            <a:r>
              <a:rPr lang="en-GB" dirty="0"/>
              <a:t>Click to edit Master title style</a:t>
            </a:r>
          </a:p>
        </p:txBody>
      </p:sp>
      <p:sp>
        <p:nvSpPr>
          <p:cNvPr id="16" name="Content Placeholder 2"/>
          <p:cNvSpPr>
            <a:spLocks noGrp="1"/>
          </p:cNvSpPr>
          <p:nvPr>
            <p:ph idx="1"/>
          </p:nvPr>
        </p:nvSpPr>
        <p:spPr>
          <a:xfrm>
            <a:off x="579216" y="592782"/>
            <a:ext cx="5206632" cy="436327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Content Placeholder 8"/>
          <p:cNvSpPr>
            <a:spLocks noGrp="1"/>
          </p:cNvSpPr>
          <p:nvPr>
            <p:ph sz="quarter" idx="14"/>
          </p:nvPr>
        </p:nvSpPr>
        <p:spPr>
          <a:xfrm>
            <a:off x="6184149" y="592782"/>
            <a:ext cx="5367867" cy="4363950"/>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80126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page 2">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2117" y="1365654"/>
            <a:ext cx="12194117" cy="5505174"/>
          </a:xfrm>
          <a:noFill/>
        </p:spPr>
        <p:txBody>
          <a:bodyPr lIns="72000" tIns="72000"/>
          <a:lstStyle/>
          <a:p>
            <a:endParaRPr lang="en-GB" dirty="0"/>
          </a:p>
        </p:txBody>
      </p:sp>
      <p:sp>
        <p:nvSpPr>
          <p:cNvPr id="4" name="TextBox 3"/>
          <p:cNvSpPr txBox="1"/>
          <p:nvPr userDrawn="1"/>
        </p:nvSpPr>
        <p:spPr>
          <a:xfrm>
            <a:off x="102634" y="1090353"/>
            <a:ext cx="246221" cy="369332"/>
          </a:xfrm>
          <a:prstGeom prst="rect">
            <a:avLst/>
          </a:prstGeom>
          <a:noFill/>
        </p:spPr>
        <p:txBody>
          <a:bodyPr wrap="square" rtlCol="0">
            <a:spAutoFit/>
          </a:bodyPr>
          <a:lstStyle/>
          <a:p>
            <a:endParaRPr lang="en-US" sz="1800" dirty="0"/>
          </a:p>
        </p:txBody>
      </p:sp>
      <p:sp>
        <p:nvSpPr>
          <p:cNvPr id="7" name="Slide Number Placeholder 5"/>
          <p:cNvSpPr>
            <a:spLocks noGrp="1"/>
          </p:cNvSpPr>
          <p:nvPr>
            <p:ph type="sldNum" sz="quarter" idx="12"/>
          </p:nvPr>
        </p:nvSpPr>
        <p:spPr>
          <a:xfrm>
            <a:off x="579216" y="6513014"/>
            <a:ext cx="288000" cy="216000"/>
          </a:xfrm>
        </p:spPr>
        <p:txBody>
          <a:bodyPr/>
          <a:lstStyle/>
          <a:p>
            <a:fld id="{6B49BB3D-90E4-C946-BCF9-8FBC622A1A06}" type="slidenum">
              <a:rPr lang="en-GB" smtClean="0"/>
              <a:t>‹#›</a:t>
            </a:fld>
            <a:endParaRPr lang="en-GB" dirty="0"/>
          </a:p>
        </p:txBody>
      </p:sp>
      <p:sp>
        <p:nvSpPr>
          <p:cNvPr id="9" name="Title Placeholder 1"/>
          <p:cNvSpPr>
            <a:spLocks noGrp="1"/>
          </p:cNvSpPr>
          <p:nvPr>
            <p:ph type="title"/>
          </p:nvPr>
        </p:nvSpPr>
        <p:spPr>
          <a:xfrm>
            <a:off x="609601" y="381380"/>
            <a:ext cx="8728079" cy="922130"/>
          </a:xfrm>
          <a:prstGeom prst="rect">
            <a:avLst/>
          </a:prstGeom>
        </p:spPr>
        <p:txBody>
          <a:bodyPr vert="horz" lIns="0" tIns="0" rIns="0" bIns="0" rtlCol="0" anchor="ctr">
            <a:normAutofit/>
          </a:bodyPr>
          <a:lstStyle/>
          <a:p>
            <a:r>
              <a:rPr lang="en-GB" dirty="0"/>
              <a:t>Click to edit Master title style</a:t>
            </a:r>
          </a:p>
        </p:txBody>
      </p:sp>
    </p:spTree>
    <p:extLst>
      <p:ext uri="{BB962C8B-B14F-4D97-AF65-F5344CB8AC3E}">
        <p14:creationId xmlns:p14="http://schemas.microsoft.com/office/powerpoint/2010/main" val="20705533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5" name="Chart Placeholder 4"/>
          <p:cNvSpPr>
            <a:spLocks noGrp="1"/>
          </p:cNvSpPr>
          <p:nvPr>
            <p:ph type="chart" sz="quarter" idx="11" hasCustomPrompt="1"/>
          </p:nvPr>
        </p:nvSpPr>
        <p:spPr>
          <a:xfrm>
            <a:off x="609600" y="1555750"/>
            <a:ext cx="10972800" cy="4476750"/>
          </a:xfrm>
        </p:spPr>
        <p:txBody>
          <a:bodyPr lIns="72000" tIns="72000"/>
          <a:lstStyle>
            <a:lvl1pPr>
              <a:defRPr sz="1800"/>
            </a:lvl1pPr>
          </a:lstStyle>
          <a:p>
            <a:r>
              <a:rPr lang="en-GB" sz="2600" b="0" i="0" dirty="0">
                <a:solidFill>
                  <a:srgbClr val="000000"/>
                </a:solidFill>
                <a:latin typeface="Lucida Grande"/>
                <a:ea typeface="Lucida Grande"/>
                <a:cs typeface="Lucida Grande"/>
              </a:rPr>
              <a:t>Chart/graph</a:t>
            </a:r>
            <a:endParaRPr lang="en-GB" dirty="0"/>
          </a:p>
        </p:txBody>
      </p:sp>
      <p:sp>
        <p:nvSpPr>
          <p:cNvPr id="7" name="Slide Number Placeholder 2"/>
          <p:cNvSpPr txBox="1">
            <a:spLocks/>
          </p:cNvSpPr>
          <p:nvPr userDrawn="1"/>
        </p:nvSpPr>
        <p:spPr>
          <a:xfrm>
            <a:off x="579216" y="6513014"/>
            <a:ext cx="288000" cy="216000"/>
          </a:xfrm>
          <a:prstGeom prst="rect">
            <a:avLst/>
          </a:prstGeom>
          <a:solidFill>
            <a:schemeClr val="accent1"/>
          </a:solidFill>
        </p:spPr>
        <p:txBody>
          <a:bodyPr vert="horz" lIns="0" tIns="0" rIns="0" bIns="0" rtlCol="0" anchor="ctr" anchorCtr="0"/>
          <a:lstStyle>
            <a:defPPr>
              <a:defRPr lang="en-US"/>
            </a:defPPr>
            <a:lvl1pPr marL="0" algn="ctr" defTabSz="457200" rtl="0" eaLnBrk="1" latinLnBrk="0" hangingPunct="1">
              <a:defRPr sz="1000" kern="1200" normalizeH="1">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B49BB3D-90E4-C946-BCF9-8FBC622A1A06}" type="slidenum">
              <a:rPr lang="en-GB" sz="800" smtClean="0"/>
              <a:pPr/>
              <a:t>‹#›</a:t>
            </a:fld>
            <a:endParaRPr lang="en-GB" sz="800" dirty="0"/>
          </a:p>
        </p:txBody>
      </p:sp>
      <p:sp>
        <p:nvSpPr>
          <p:cNvPr id="8" name="Title Placeholder 1"/>
          <p:cNvSpPr>
            <a:spLocks noGrp="1"/>
          </p:cNvSpPr>
          <p:nvPr>
            <p:ph type="title"/>
          </p:nvPr>
        </p:nvSpPr>
        <p:spPr>
          <a:xfrm>
            <a:off x="609601" y="381380"/>
            <a:ext cx="8728079" cy="922130"/>
          </a:xfrm>
          <a:prstGeom prst="rect">
            <a:avLst/>
          </a:prstGeom>
        </p:spPr>
        <p:txBody>
          <a:bodyPr vert="horz" lIns="0" tIns="0" rIns="0" bIns="0" rtlCol="0" anchor="ctr">
            <a:normAutofit/>
          </a:bodyPr>
          <a:lstStyle/>
          <a:p>
            <a:r>
              <a:rPr lang="en-GB" dirty="0"/>
              <a:t>Click to edit Master title style</a:t>
            </a:r>
          </a:p>
        </p:txBody>
      </p:sp>
    </p:spTree>
    <p:extLst>
      <p:ext uri="{BB962C8B-B14F-4D97-AF65-F5344CB8AC3E}">
        <p14:creationId xmlns:p14="http://schemas.microsoft.com/office/powerpoint/2010/main" val="25860513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page cascading bullets NE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Slide Number Placeholder 2"/>
          <p:cNvSpPr>
            <a:spLocks noGrp="1"/>
          </p:cNvSpPr>
          <p:nvPr>
            <p:ph type="sldNum" sz="quarter" idx="10"/>
          </p:nvPr>
        </p:nvSpPr>
        <p:spPr/>
        <p:txBody>
          <a:bodyPr/>
          <a:lstStyle>
            <a:lvl1pPr>
              <a:defRPr sz="800"/>
            </a:lvl1pPr>
          </a:lstStyle>
          <a:p>
            <a:fld id="{6B49BB3D-90E4-C946-BCF9-8FBC622A1A06}" type="slidenum">
              <a:rPr lang="en-GB" smtClean="0"/>
              <a:pPr/>
              <a:t>‹#›</a:t>
            </a:fld>
            <a:endParaRPr lang="en-GB" dirty="0"/>
          </a:p>
        </p:txBody>
      </p:sp>
      <p:sp>
        <p:nvSpPr>
          <p:cNvPr id="5" name="Content Placeholder 2"/>
          <p:cNvSpPr>
            <a:spLocks noGrp="1"/>
          </p:cNvSpPr>
          <p:nvPr>
            <p:ph idx="1" hasCustomPrompt="1"/>
          </p:nvPr>
        </p:nvSpPr>
        <p:spPr>
          <a:xfrm>
            <a:off x="609600" y="1629552"/>
            <a:ext cx="10972800" cy="4363278"/>
          </a:xfrm>
        </p:spPr>
        <p:txBody>
          <a:bodyPr/>
          <a:lstStyle>
            <a:lvl1pPr marL="266400" indent="-266400">
              <a:buFont typeface="Arial"/>
              <a:buChar char="•"/>
              <a:defRPr sz="2800"/>
            </a:lvl1pPr>
            <a:lvl2pPr marL="561600" indent="-248400">
              <a:buClr>
                <a:srgbClr val="DA5120"/>
              </a:buClr>
              <a:buFont typeface="Lucida Grande"/>
              <a:buChar char="-"/>
              <a:defRPr sz="2400"/>
            </a:lvl2pPr>
            <a:lvl3pPr marL="813600" indent="-234000">
              <a:buClr>
                <a:srgbClr val="171D23"/>
              </a:buClr>
              <a:buFont typeface="Wingdings" charset="2"/>
              <a:buChar char="§"/>
              <a:defRPr sz="2000"/>
            </a:lvl3pPr>
          </a:lstStyle>
          <a:p>
            <a:pPr lvl="0"/>
            <a:r>
              <a:rPr lang="en-US" dirty="0"/>
              <a:t>Click to edit Master text styles </a:t>
            </a:r>
          </a:p>
          <a:p>
            <a:pPr lvl="1"/>
            <a:r>
              <a:rPr lang="en-US" dirty="0"/>
              <a:t>Second level </a:t>
            </a:r>
          </a:p>
          <a:p>
            <a:pPr lvl="2"/>
            <a:r>
              <a:rPr lang="en-US" dirty="0"/>
              <a:t>Third level</a:t>
            </a:r>
          </a:p>
        </p:txBody>
      </p:sp>
    </p:spTree>
    <p:extLst>
      <p:ext uri="{BB962C8B-B14F-4D97-AF65-F5344CB8AC3E}">
        <p14:creationId xmlns:p14="http://schemas.microsoft.com/office/powerpoint/2010/main" val="396370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page 1">
    <p:bg>
      <p:bgPr>
        <a:solidFill>
          <a:srgbClr val="FFFFFE"/>
        </a:solidFill>
        <a:effectLst/>
      </p:bgPr>
    </p:bg>
    <p:spTree>
      <p:nvGrpSpPr>
        <p:cNvPr id="1" name=""/>
        <p:cNvGrpSpPr/>
        <p:nvPr/>
      </p:nvGrpSpPr>
      <p:grpSpPr>
        <a:xfrm>
          <a:off x="0" y="0"/>
          <a:ext cx="0" cy="0"/>
          <a:chOff x="0" y="0"/>
          <a:chExt cx="0" cy="0"/>
        </a:xfrm>
      </p:grpSpPr>
      <p:pic>
        <p:nvPicPr>
          <p:cNvPr id="9" name="Picture 8" descr="RHUL_Master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41651" y="430698"/>
            <a:ext cx="2450349" cy="865429"/>
          </a:xfrm>
          <a:prstGeom prst="rect">
            <a:avLst/>
          </a:prstGeom>
        </p:spPr>
      </p:pic>
      <p:sp>
        <p:nvSpPr>
          <p:cNvPr id="10" name="Picture Placeholder 3"/>
          <p:cNvSpPr>
            <a:spLocks noGrp="1"/>
          </p:cNvSpPr>
          <p:nvPr>
            <p:ph type="pic" sz="quarter" idx="10"/>
          </p:nvPr>
        </p:nvSpPr>
        <p:spPr>
          <a:xfrm>
            <a:off x="-2117" y="0"/>
            <a:ext cx="12194117" cy="6858000"/>
          </a:xfrm>
          <a:noFill/>
        </p:spPr>
        <p:txBody>
          <a:bodyPr lIns="72000" tIns="72000"/>
          <a:lstStyle/>
          <a:p>
            <a:endParaRPr lang="en-GB" dirty="0"/>
          </a:p>
        </p:txBody>
      </p:sp>
      <p:sp>
        <p:nvSpPr>
          <p:cNvPr id="4" name="Slide Number Placeholder 5"/>
          <p:cNvSpPr>
            <a:spLocks noGrp="1"/>
          </p:cNvSpPr>
          <p:nvPr>
            <p:ph type="sldNum" sz="quarter" idx="12"/>
          </p:nvPr>
        </p:nvSpPr>
        <p:spPr>
          <a:xfrm>
            <a:off x="579216" y="6513014"/>
            <a:ext cx="288000" cy="216000"/>
          </a:xfrm>
        </p:spPr>
        <p:txBody>
          <a:bodyPr/>
          <a:lstStyle/>
          <a:p>
            <a:fld id="{6B49BB3D-90E4-C946-BCF9-8FBC622A1A06}"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2383009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page 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Content Placeholder 2"/>
          <p:cNvSpPr>
            <a:spLocks noGrp="1"/>
          </p:cNvSpPr>
          <p:nvPr>
            <p:ph idx="11"/>
          </p:nvPr>
        </p:nvSpPr>
        <p:spPr>
          <a:xfrm>
            <a:off x="617428" y="1557211"/>
            <a:ext cx="10972800" cy="4525963"/>
          </a:xfrm>
        </p:spPr>
        <p:txBody>
          <a:bodyPr/>
          <a:lstStyle>
            <a:lvl1pPr marL="288000" indent="-324000">
              <a:buFont typeface="+mj-lt"/>
              <a:buAutoNum type="arabicPeriod"/>
              <a:defRPr sz="2800">
                <a:latin typeface="Corbel"/>
                <a:cs typeface="Corbel"/>
              </a:defRPr>
            </a:lvl1pPr>
            <a:lvl2pPr marL="648000" indent="-288000" algn="l">
              <a:buClr>
                <a:srgbClr val="FF6600"/>
              </a:buClr>
              <a:buFont typeface="+mj-lt"/>
              <a:buAutoNum type="romanLcPeriod"/>
              <a:defRPr sz="2400" baseline="0">
                <a:latin typeface="Corbel"/>
                <a:cs typeface="Corbel"/>
              </a:defRPr>
            </a:lvl2pPr>
            <a:lvl3pPr marL="579600" indent="0">
              <a:buFont typeface="Arial"/>
              <a:buNone/>
              <a:defRPr sz="2000">
                <a:latin typeface="Corbel"/>
                <a:cs typeface="Corbel"/>
              </a:defRPr>
            </a:lvl3pPr>
          </a:lstStyle>
          <a:p>
            <a:pPr lvl="0"/>
            <a:r>
              <a:rPr lang="en-US" dirty="0"/>
              <a:t>Click to edit Master text </a:t>
            </a:r>
          </a:p>
          <a:p>
            <a:pPr lvl="1"/>
            <a:r>
              <a:rPr lang="en-US" dirty="0"/>
              <a:t>Second level	</a:t>
            </a:r>
          </a:p>
          <a:p>
            <a:pPr lvl="1"/>
            <a:r>
              <a:rPr lang="en-US" dirty="0"/>
              <a:t>Third level</a:t>
            </a:r>
          </a:p>
        </p:txBody>
      </p:sp>
      <p:sp>
        <p:nvSpPr>
          <p:cNvPr id="7" name="Slide Number Placeholder 2"/>
          <p:cNvSpPr txBox="1">
            <a:spLocks/>
          </p:cNvSpPr>
          <p:nvPr userDrawn="1"/>
        </p:nvSpPr>
        <p:spPr>
          <a:xfrm>
            <a:off x="579216" y="6513014"/>
            <a:ext cx="288000" cy="216000"/>
          </a:xfrm>
          <a:prstGeom prst="rect">
            <a:avLst/>
          </a:prstGeom>
          <a:solidFill>
            <a:schemeClr val="accent1"/>
          </a:solidFill>
        </p:spPr>
        <p:txBody>
          <a:bodyPr vert="horz" lIns="0" tIns="0" rIns="0" bIns="0" rtlCol="0" anchor="ctr" anchorCtr="0"/>
          <a:lstStyle>
            <a:defPPr>
              <a:defRPr lang="en-US"/>
            </a:defPPr>
            <a:lvl1pPr marL="0" algn="ctr" defTabSz="457200" rtl="0" eaLnBrk="1" latinLnBrk="0" hangingPunct="1">
              <a:defRPr sz="1000" kern="1200" normalizeH="1">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B49BB3D-90E4-C946-BCF9-8FBC622A1A06}" type="slidenum">
              <a:rPr lang="en-GB" sz="800" smtClean="0"/>
              <a:pPr/>
              <a:t>‹#›</a:t>
            </a:fld>
            <a:endParaRPr lang="en-GB" sz="800" dirty="0"/>
          </a:p>
        </p:txBody>
      </p:sp>
    </p:spTree>
    <p:extLst>
      <p:ext uri="{BB962C8B-B14F-4D97-AF65-F5344CB8AC3E}">
        <p14:creationId xmlns:p14="http://schemas.microsoft.com/office/powerpoint/2010/main" val="11397307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424A4F"/>
        </a:solidFill>
        <a:effectLst/>
      </p:bgPr>
    </p:bg>
    <p:spTree>
      <p:nvGrpSpPr>
        <p:cNvPr id="1" name=""/>
        <p:cNvGrpSpPr/>
        <p:nvPr/>
      </p:nvGrpSpPr>
      <p:grpSpPr>
        <a:xfrm>
          <a:off x="0" y="0"/>
          <a:ext cx="0" cy="0"/>
          <a:chOff x="0" y="0"/>
          <a:chExt cx="0" cy="0"/>
        </a:xfrm>
      </p:grpSpPr>
      <p:sp>
        <p:nvSpPr>
          <p:cNvPr id="5" name="Rectangle 4"/>
          <p:cNvSpPr/>
          <p:nvPr userDrawn="1"/>
        </p:nvSpPr>
        <p:spPr>
          <a:xfrm>
            <a:off x="1" y="4466533"/>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7" name="Picture 6" descr="RHUL_Master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05098" y="4466534"/>
            <a:ext cx="3185548" cy="1198801"/>
          </a:xfrm>
          <a:prstGeom prst="rect">
            <a:avLst/>
          </a:prstGeom>
        </p:spPr>
      </p:pic>
      <p:pic>
        <p:nvPicPr>
          <p:cNvPr id="8" name="Picture 7"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a:ext>
            </a:extLst>
          </a:blip>
          <a:srcRect/>
          <a:stretch/>
        </p:blipFill>
        <p:spPr>
          <a:xfrm>
            <a:off x="1" y="4158702"/>
            <a:ext cx="12192000" cy="307832"/>
          </a:xfrm>
          <a:prstGeom prst="rect">
            <a:avLst/>
          </a:prstGeom>
        </p:spPr>
      </p:pic>
      <p:pic>
        <p:nvPicPr>
          <p:cNvPr id="9" name="Picture 8"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a:ext>
            </a:extLst>
          </a:blip>
          <a:srcRect/>
          <a:stretch/>
        </p:blipFill>
        <p:spPr>
          <a:xfrm>
            <a:off x="1" y="5670454"/>
            <a:ext cx="12192000" cy="307832"/>
          </a:xfrm>
          <a:prstGeom prst="rect">
            <a:avLst/>
          </a:prstGeom>
        </p:spPr>
      </p:pic>
    </p:spTree>
    <p:extLst>
      <p:ext uri="{BB962C8B-B14F-4D97-AF65-F5344CB8AC3E}">
        <p14:creationId xmlns:p14="http://schemas.microsoft.com/office/powerpoint/2010/main" val="7153933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424A4F"/>
        </a:solidFill>
        <a:effectLst/>
      </p:bgPr>
    </p:bg>
    <p:spTree>
      <p:nvGrpSpPr>
        <p:cNvPr id="1" name=""/>
        <p:cNvGrpSpPr/>
        <p:nvPr/>
      </p:nvGrpSpPr>
      <p:grpSpPr>
        <a:xfrm>
          <a:off x="0" y="0"/>
          <a:ext cx="0" cy="0"/>
          <a:chOff x="0" y="0"/>
          <a:chExt cx="0" cy="0"/>
        </a:xfrm>
      </p:grpSpPr>
      <p:pic>
        <p:nvPicPr>
          <p:cNvPr id="10" name="Picture 9" descr="music_dia_title_strip.png"/>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0" y="3978413"/>
            <a:ext cx="12192000" cy="2141316"/>
          </a:xfrm>
          <a:prstGeom prst="rect">
            <a:avLst/>
          </a:prstGeom>
        </p:spPr>
      </p:pic>
      <p:sp>
        <p:nvSpPr>
          <p:cNvPr id="9" name="Rectangle 8"/>
          <p:cNvSpPr/>
          <p:nvPr userDrawn="1"/>
        </p:nvSpPr>
        <p:spPr>
          <a:xfrm>
            <a:off x="1" y="4466534"/>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E5EAED"/>
              </a:solidFill>
            </a:endParaRPr>
          </a:p>
        </p:txBody>
      </p:sp>
      <p:sp>
        <p:nvSpPr>
          <p:cNvPr id="2" name="Title 1"/>
          <p:cNvSpPr>
            <a:spLocks noGrp="1"/>
          </p:cNvSpPr>
          <p:nvPr>
            <p:ph type="ctrTitle"/>
          </p:nvPr>
        </p:nvSpPr>
        <p:spPr>
          <a:xfrm>
            <a:off x="627271" y="1986859"/>
            <a:ext cx="8884845" cy="1502881"/>
          </a:xfrm>
        </p:spPr>
        <p:txBody>
          <a:bodyPr anchor="t" anchorCtr="0">
            <a:noAutofit/>
          </a:bodyPr>
          <a:lstStyle>
            <a:lvl1pPr>
              <a:defRPr sz="45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27271" y="4754219"/>
            <a:ext cx="7316672" cy="77856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91814" y="4466534"/>
            <a:ext cx="3200185" cy="1198800"/>
          </a:xfrm>
          <a:prstGeom prst="rect">
            <a:avLst/>
          </a:prstGeom>
        </p:spPr>
      </p:pic>
    </p:spTree>
    <p:extLst>
      <p:ext uri="{BB962C8B-B14F-4D97-AF65-F5344CB8AC3E}">
        <p14:creationId xmlns:p14="http://schemas.microsoft.com/office/powerpoint/2010/main" val="5141902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 y="3978413"/>
            <a:ext cx="12191999" cy="2141316"/>
          </a:xfrm>
          <a:prstGeom prst="rect">
            <a:avLst/>
          </a:prstGeom>
        </p:spPr>
      </p:pic>
      <p:sp>
        <p:nvSpPr>
          <p:cNvPr id="9" name="Rectangle 8"/>
          <p:cNvSpPr/>
          <p:nvPr userDrawn="1"/>
        </p:nvSpPr>
        <p:spPr>
          <a:xfrm>
            <a:off x="1" y="4466534"/>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E5EAED"/>
              </a:solidFill>
            </a:endParaRPr>
          </a:p>
        </p:txBody>
      </p:sp>
      <p:sp>
        <p:nvSpPr>
          <p:cNvPr id="2" name="Title 1"/>
          <p:cNvSpPr>
            <a:spLocks noGrp="1"/>
          </p:cNvSpPr>
          <p:nvPr>
            <p:ph type="ctrTitle"/>
          </p:nvPr>
        </p:nvSpPr>
        <p:spPr>
          <a:xfrm>
            <a:off x="627271" y="1986859"/>
            <a:ext cx="8884845" cy="1502881"/>
          </a:xfrm>
        </p:spPr>
        <p:txBody>
          <a:bodyPr anchor="t" anchorCtr="0">
            <a:noAutofit/>
          </a:bodyPr>
          <a:lstStyle>
            <a:lvl1pPr>
              <a:defRPr sz="45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27271" y="4754219"/>
            <a:ext cx="7316672" cy="77856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91814" y="4466534"/>
            <a:ext cx="3200185" cy="1198800"/>
          </a:xfrm>
          <a:prstGeom prst="rect">
            <a:avLst/>
          </a:prstGeom>
        </p:spPr>
      </p:pic>
    </p:spTree>
    <p:extLst>
      <p:ext uri="{BB962C8B-B14F-4D97-AF65-F5344CB8AC3E}">
        <p14:creationId xmlns:p14="http://schemas.microsoft.com/office/powerpoint/2010/main" val="26879258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609600" y="1771375"/>
            <a:ext cx="5206632" cy="436327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p>
            <a:fld id="{6B49BB3D-90E4-C946-BCF9-8FBC622A1A06}" type="slidenum">
              <a:rPr lang="en-GB" smtClean="0">
                <a:solidFill>
                  <a:srgbClr val="E5EAED"/>
                </a:solidFill>
              </a:rPr>
              <a:pPr/>
              <a:t>‹#›</a:t>
            </a:fld>
            <a:endParaRPr lang="en-GB">
              <a:solidFill>
                <a:srgbClr val="E5EAED"/>
              </a:solidFill>
            </a:endParaRPr>
          </a:p>
        </p:txBody>
      </p:sp>
      <p:sp>
        <p:nvSpPr>
          <p:cNvPr id="9" name="Content Placeholder 8"/>
          <p:cNvSpPr>
            <a:spLocks noGrp="1"/>
          </p:cNvSpPr>
          <p:nvPr>
            <p:ph sz="quarter" idx="13"/>
          </p:nvPr>
        </p:nvSpPr>
        <p:spPr>
          <a:xfrm>
            <a:off x="6214533" y="1771375"/>
            <a:ext cx="5367867" cy="4363950"/>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961712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9" name="Picture 8" descr="music_dia_divider_page_white.png"/>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0" y="0"/>
            <a:ext cx="12190645" cy="6858000"/>
          </a:xfrm>
          <a:prstGeom prst="rect">
            <a:avLst/>
          </a:prstGeom>
        </p:spPr>
      </p:pic>
      <p:sp>
        <p:nvSpPr>
          <p:cNvPr id="8" name="Rectangle 7"/>
          <p:cNvSpPr/>
          <p:nvPr userDrawn="1"/>
        </p:nvSpPr>
        <p:spPr>
          <a:xfrm>
            <a:off x="-1353" y="4091609"/>
            <a:ext cx="12191999" cy="18387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E5EAED"/>
              </a:solidFill>
            </a:endParaRPr>
          </a:p>
        </p:txBody>
      </p:sp>
      <p:sp>
        <p:nvSpPr>
          <p:cNvPr id="2" name="Title 1"/>
          <p:cNvSpPr>
            <a:spLocks noGrp="1"/>
          </p:cNvSpPr>
          <p:nvPr>
            <p:ph type="title" hasCustomPrompt="1"/>
          </p:nvPr>
        </p:nvSpPr>
        <p:spPr>
          <a:xfrm>
            <a:off x="582638" y="4406901"/>
            <a:ext cx="9189612" cy="1362075"/>
          </a:xfrm>
        </p:spPr>
        <p:txBody>
          <a:bodyPr anchor="t">
            <a:normAutofit/>
          </a:bodyPr>
          <a:lstStyle>
            <a:lvl1pPr algn="l">
              <a:defRPr sz="3600" b="0" cap="none"/>
            </a:lvl1pPr>
          </a:lstStyle>
          <a:p>
            <a:r>
              <a:rPr lang="en-GB" dirty="0"/>
              <a:t>Click to edit master title style</a:t>
            </a:r>
          </a:p>
        </p:txBody>
      </p:sp>
    </p:spTree>
    <p:extLst>
      <p:ext uri="{BB962C8B-B14F-4D97-AF65-F5344CB8AC3E}">
        <p14:creationId xmlns:p14="http://schemas.microsoft.com/office/powerpoint/2010/main" val="41760525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tx2"/>
        </a:solidFill>
        <a:effectLst/>
      </p:bgPr>
    </p:bg>
    <p:spTree>
      <p:nvGrpSpPr>
        <p:cNvPr id="1" name=""/>
        <p:cNvGrpSpPr/>
        <p:nvPr/>
      </p:nvGrpSpPr>
      <p:grpSpPr>
        <a:xfrm>
          <a:off x="0" y="0"/>
          <a:ext cx="0" cy="0"/>
          <a:chOff x="0" y="0"/>
          <a:chExt cx="0" cy="0"/>
        </a:xfrm>
      </p:grpSpPr>
      <p:pic>
        <p:nvPicPr>
          <p:cNvPr id="9" name="Picture 8" descr="music_dia_divider_page_white.png"/>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0" y="0"/>
            <a:ext cx="12190645" cy="6858000"/>
          </a:xfrm>
          <a:prstGeom prst="rect">
            <a:avLst/>
          </a:prstGeom>
        </p:spPr>
      </p:pic>
      <p:sp>
        <p:nvSpPr>
          <p:cNvPr id="8" name="Rectangle 7"/>
          <p:cNvSpPr/>
          <p:nvPr userDrawn="1"/>
        </p:nvSpPr>
        <p:spPr>
          <a:xfrm>
            <a:off x="-1353" y="4091609"/>
            <a:ext cx="12191999" cy="18387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E5EAED"/>
              </a:solidFill>
            </a:endParaRPr>
          </a:p>
        </p:txBody>
      </p:sp>
      <p:sp>
        <p:nvSpPr>
          <p:cNvPr id="2" name="Title 1"/>
          <p:cNvSpPr>
            <a:spLocks noGrp="1"/>
          </p:cNvSpPr>
          <p:nvPr>
            <p:ph type="title" hasCustomPrompt="1"/>
          </p:nvPr>
        </p:nvSpPr>
        <p:spPr>
          <a:xfrm>
            <a:off x="582638" y="4406901"/>
            <a:ext cx="9189612" cy="1362075"/>
          </a:xfrm>
        </p:spPr>
        <p:txBody>
          <a:bodyPr anchor="t">
            <a:normAutofit/>
          </a:bodyPr>
          <a:lstStyle>
            <a:lvl1pPr algn="l">
              <a:defRPr sz="3600" b="0" cap="none"/>
            </a:lvl1pPr>
          </a:lstStyle>
          <a:p>
            <a:r>
              <a:rPr lang="en-GB" dirty="0"/>
              <a:t>Click to edit master title style</a:t>
            </a:r>
          </a:p>
        </p:txBody>
      </p:sp>
    </p:spTree>
    <p:extLst>
      <p:ext uri="{BB962C8B-B14F-4D97-AF65-F5344CB8AC3E}">
        <p14:creationId xmlns:p14="http://schemas.microsoft.com/office/powerpoint/2010/main" val="22158180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0" y="1"/>
            <a:ext cx="12190645" cy="6857999"/>
          </a:xfrm>
          <a:prstGeom prst="rect">
            <a:avLst/>
          </a:prstGeom>
        </p:spPr>
      </p:pic>
      <p:sp>
        <p:nvSpPr>
          <p:cNvPr id="8" name="Rectangle 7"/>
          <p:cNvSpPr/>
          <p:nvPr userDrawn="1"/>
        </p:nvSpPr>
        <p:spPr>
          <a:xfrm>
            <a:off x="-1353" y="4091609"/>
            <a:ext cx="12191999" cy="18387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E5EAED"/>
              </a:solidFill>
            </a:endParaRPr>
          </a:p>
        </p:txBody>
      </p:sp>
      <p:sp>
        <p:nvSpPr>
          <p:cNvPr id="2" name="Title 1"/>
          <p:cNvSpPr>
            <a:spLocks noGrp="1"/>
          </p:cNvSpPr>
          <p:nvPr>
            <p:ph type="title" hasCustomPrompt="1"/>
          </p:nvPr>
        </p:nvSpPr>
        <p:spPr>
          <a:xfrm>
            <a:off x="582638" y="4406901"/>
            <a:ext cx="9189612" cy="1362075"/>
          </a:xfrm>
        </p:spPr>
        <p:txBody>
          <a:bodyPr anchor="t">
            <a:normAutofit/>
          </a:bodyPr>
          <a:lstStyle>
            <a:lvl1pPr algn="l">
              <a:defRPr sz="3600" b="0" cap="none"/>
            </a:lvl1pPr>
          </a:lstStyle>
          <a:p>
            <a:r>
              <a:rPr lang="en-GB" dirty="0"/>
              <a:t>Click to edit master title style</a:t>
            </a:r>
          </a:p>
        </p:txBody>
      </p:sp>
    </p:spTree>
    <p:extLst>
      <p:ext uri="{BB962C8B-B14F-4D97-AF65-F5344CB8AC3E}">
        <p14:creationId xmlns:p14="http://schemas.microsoft.com/office/powerpoint/2010/main" val="41025258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Section Header with picture">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0" y="5930348"/>
            <a:ext cx="12192000" cy="927653"/>
          </a:xfrm>
          <a:prstGeom prst="rect">
            <a:avLst/>
          </a:prstGeom>
        </p:spPr>
      </p:pic>
      <p:sp>
        <p:nvSpPr>
          <p:cNvPr id="8" name="Rectangle 7"/>
          <p:cNvSpPr/>
          <p:nvPr userDrawn="1"/>
        </p:nvSpPr>
        <p:spPr>
          <a:xfrm>
            <a:off x="-1353" y="4091609"/>
            <a:ext cx="12191999" cy="18387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E5EAED"/>
              </a:solidFill>
            </a:endParaRPr>
          </a:p>
        </p:txBody>
      </p:sp>
      <p:sp>
        <p:nvSpPr>
          <p:cNvPr id="2" name="Title 1"/>
          <p:cNvSpPr>
            <a:spLocks noGrp="1"/>
          </p:cNvSpPr>
          <p:nvPr>
            <p:ph type="title" hasCustomPrompt="1"/>
          </p:nvPr>
        </p:nvSpPr>
        <p:spPr>
          <a:xfrm>
            <a:off x="582638" y="4406901"/>
            <a:ext cx="9189612" cy="1362075"/>
          </a:xfrm>
        </p:spPr>
        <p:txBody>
          <a:bodyPr anchor="t">
            <a:normAutofit/>
          </a:bodyPr>
          <a:lstStyle>
            <a:lvl1pPr algn="l">
              <a:defRPr sz="3600" b="0" cap="none"/>
            </a:lvl1pPr>
          </a:lstStyle>
          <a:p>
            <a:r>
              <a:rPr lang="en-GB" dirty="0"/>
              <a:t>Click to edit master title style</a:t>
            </a:r>
          </a:p>
        </p:txBody>
      </p:sp>
      <p:sp>
        <p:nvSpPr>
          <p:cNvPr id="4" name="Picture Placeholder 3"/>
          <p:cNvSpPr>
            <a:spLocks noGrp="1"/>
          </p:cNvSpPr>
          <p:nvPr>
            <p:ph type="pic" sz="quarter" idx="10"/>
          </p:nvPr>
        </p:nvSpPr>
        <p:spPr>
          <a:xfrm>
            <a:off x="-2117" y="0"/>
            <a:ext cx="12194117" cy="4090988"/>
          </a:xfrm>
          <a:solidFill>
            <a:schemeClr val="tx2">
              <a:lumMod val="25000"/>
              <a:lumOff val="75000"/>
            </a:schemeClr>
          </a:solidFill>
        </p:spPr>
        <p:txBody>
          <a:bodyPr lIns="72000" tIns="72000"/>
          <a:lstStyle/>
          <a:p>
            <a:endParaRPr lang="en-GB"/>
          </a:p>
        </p:txBody>
      </p:sp>
    </p:spTree>
    <p:extLst>
      <p:ext uri="{BB962C8B-B14F-4D97-AF65-F5344CB8AC3E}">
        <p14:creationId xmlns:p14="http://schemas.microsoft.com/office/powerpoint/2010/main" val="11986853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6B49BB3D-90E4-C946-BCF9-8FBC622A1A06}" type="slidenum">
              <a:rPr lang="en-GB" smtClean="0">
                <a:solidFill>
                  <a:srgbClr val="E5EAED"/>
                </a:solidFill>
              </a:rPr>
              <a:pPr/>
              <a:t>‹#›</a:t>
            </a:fld>
            <a:endParaRPr lang="en-GB">
              <a:solidFill>
                <a:srgbClr val="E5EAED"/>
              </a:solidFill>
            </a:endParaRPr>
          </a:p>
        </p:txBody>
      </p:sp>
    </p:spTree>
    <p:extLst>
      <p:ext uri="{BB962C8B-B14F-4D97-AF65-F5344CB8AC3E}">
        <p14:creationId xmlns:p14="http://schemas.microsoft.com/office/powerpoint/2010/main" val="1592833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page band at bottom">
    <p:bg>
      <p:bgPr>
        <a:solidFill>
          <a:srgbClr val="FFFFFE"/>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579216" y="6513014"/>
            <a:ext cx="288000" cy="216000"/>
          </a:xfrm>
        </p:spPr>
        <p:txBody>
          <a:bodyPr/>
          <a:lstStyle/>
          <a:p>
            <a:fld id="{6B49BB3D-90E4-C946-BCF9-8FBC622A1A06}" type="slidenum">
              <a:rPr lang="en-GB" smtClean="0">
                <a:solidFill>
                  <a:prstClr val="white"/>
                </a:solidFill>
              </a:rPr>
              <a:pPr/>
              <a:t>‹#›</a:t>
            </a:fld>
            <a:endParaRPr lang="en-GB" dirty="0">
              <a:solidFill>
                <a:prstClr val="white"/>
              </a:solidFill>
            </a:endParaRPr>
          </a:p>
        </p:txBody>
      </p:sp>
      <p:sp>
        <p:nvSpPr>
          <p:cNvPr id="5" name="Rectangle 4"/>
          <p:cNvSpPr/>
          <p:nvPr userDrawn="1"/>
        </p:nvSpPr>
        <p:spPr>
          <a:xfrm>
            <a:off x="0" y="5475525"/>
            <a:ext cx="12192000" cy="9133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srgbClr val="7E99A9"/>
              </a:solidFill>
            </a:endParaRPr>
          </a:p>
        </p:txBody>
      </p:sp>
      <p:pic>
        <p:nvPicPr>
          <p:cNvPr id="7" name="Picture 6" descr="RHUL_Master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78191" y="5475006"/>
            <a:ext cx="2429816" cy="914400"/>
          </a:xfrm>
          <a:prstGeom prst="rect">
            <a:avLst/>
          </a:prstGeom>
        </p:spPr>
      </p:pic>
      <p:sp>
        <p:nvSpPr>
          <p:cNvPr id="8" name="Title Placeholder 1"/>
          <p:cNvSpPr>
            <a:spLocks noGrp="1"/>
          </p:cNvSpPr>
          <p:nvPr>
            <p:ph type="title"/>
          </p:nvPr>
        </p:nvSpPr>
        <p:spPr>
          <a:xfrm>
            <a:off x="609601" y="5425690"/>
            <a:ext cx="8728079" cy="922130"/>
          </a:xfrm>
          <a:prstGeom prst="rect">
            <a:avLst/>
          </a:prstGeom>
        </p:spPr>
        <p:txBody>
          <a:bodyPr vert="horz" lIns="0" tIns="0" rIns="0" bIns="0" rtlCol="0" anchor="ctr">
            <a:normAutofit/>
          </a:bodyPr>
          <a:lstStyle/>
          <a:p>
            <a:r>
              <a:rPr lang="en-GB" dirty="0"/>
              <a:t>Click to edit Master title style</a:t>
            </a:r>
          </a:p>
        </p:txBody>
      </p:sp>
      <p:sp>
        <p:nvSpPr>
          <p:cNvPr id="16" name="Content Placeholder 2"/>
          <p:cNvSpPr>
            <a:spLocks noGrp="1"/>
          </p:cNvSpPr>
          <p:nvPr>
            <p:ph idx="1"/>
          </p:nvPr>
        </p:nvSpPr>
        <p:spPr>
          <a:xfrm>
            <a:off x="579216" y="592782"/>
            <a:ext cx="5206632" cy="436327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Content Placeholder 8"/>
          <p:cNvSpPr>
            <a:spLocks noGrp="1"/>
          </p:cNvSpPr>
          <p:nvPr>
            <p:ph sz="quarter" idx="14"/>
          </p:nvPr>
        </p:nvSpPr>
        <p:spPr>
          <a:xfrm>
            <a:off x="6184149" y="592782"/>
            <a:ext cx="5367867" cy="4363950"/>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3389747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p:cNvSpPr>
            <a:spLocks noGrp="1"/>
          </p:cNvSpPr>
          <p:nvPr>
            <p:ph type="sldNum" sz="quarter" idx="12"/>
          </p:nvPr>
        </p:nvSpPr>
        <p:spPr/>
        <p:txBody>
          <a:bodyPr/>
          <a:lstStyle/>
          <a:p>
            <a:fld id="{6B49BB3D-90E4-C946-BCF9-8FBC622A1A06}" type="slidenum">
              <a:rPr lang="en-GB" smtClean="0">
                <a:solidFill>
                  <a:srgbClr val="E5EAED"/>
                </a:solidFill>
              </a:rPr>
              <a:pPr/>
              <a:t>‹#›</a:t>
            </a:fld>
            <a:endParaRPr lang="en-GB">
              <a:solidFill>
                <a:srgbClr val="E5EAED"/>
              </a:solidFill>
            </a:endParaRPr>
          </a:p>
        </p:txBody>
      </p:sp>
    </p:spTree>
    <p:extLst>
      <p:ext uri="{BB962C8B-B14F-4D97-AF65-F5344CB8AC3E}">
        <p14:creationId xmlns:p14="http://schemas.microsoft.com/office/powerpoint/2010/main" val="26027952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GB">
              <a:solidFill>
                <a:srgbClr val="202A30"/>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a:solidFill>
                <a:srgbClr val="202A30"/>
              </a:solidFill>
            </a:endParaRPr>
          </a:p>
        </p:txBody>
      </p:sp>
      <p:sp>
        <p:nvSpPr>
          <p:cNvPr id="5" name="Slide Number Placeholder 4"/>
          <p:cNvSpPr>
            <a:spLocks noGrp="1"/>
          </p:cNvSpPr>
          <p:nvPr>
            <p:ph type="sldNum" sz="quarter" idx="12"/>
          </p:nvPr>
        </p:nvSpPr>
        <p:spPr/>
        <p:txBody>
          <a:bodyPr/>
          <a:lstStyle/>
          <a:p>
            <a:fld id="{6B49BB3D-90E4-C946-BCF9-8FBC622A1A06}" type="slidenum">
              <a:rPr lang="en-GB" smtClean="0">
                <a:solidFill>
                  <a:srgbClr val="E5EAED"/>
                </a:solidFill>
              </a:rPr>
              <a:pPr/>
              <a:t>‹#›</a:t>
            </a:fld>
            <a:endParaRPr lang="en-GB">
              <a:solidFill>
                <a:srgbClr val="E5EAED"/>
              </a:solidFill>
            </a:endParaRPr>
          </a:p>
        </p:txBody>
      </p:sp>
    </p:spTree>
    <p:extLst>
      <p:ext uri="{BB962C8B-B14F-4D97-AF65-F5344CB8AC3E}">
        <p14:creationId xmlns:p14="http://schemas.microsoft.com/office/powerpoint/2010/main" val="38150983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49BB3D-90E4-C946-BCF9-8FBC622A1A06}" type="slidenum">
              <a:rPr lang="en-GB" smtClean="0">
                <a:solidFill>
                  <a:srgbClr val="E5EAED"/>
                </a:solidFill>
              </a:rPr>
              <a:pPr/>
              <a:t>‹#›</a:t>
            </a:fld>
            <a:endParaRPr lang="en-GB">
              <a:solidFill>
                <a:srgbClr val="E5EAED"/>
              </a:solidFill>
            </a:endParaRPr>
          </a:p>
        </p:txBody>
      </p:sp>
    </p:spTree>
    <p:extLst>
      <p:ext uri="{BB962C8B-B14F-4D97-AF65-F5344CB8AC3E}">
        <p14:creationId xmlns:p14="http://schemas.microsoft.com/office/powerpoint/2010/main" val="22098544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Slide Number Placeholder 2"/>
          <p:cNvSpPr>
            <a:spLocks noGrp="1"/>
          </p:cNvSpPr>
          <p:nvPr>
            <p:ph type="sldNum" sz="quarter" idx="10"/>
          </p:nvPr>
        </p:nvSpPr>
        <p:spPr>
          <a:xfrm>
            <a:off x="579217" y="6405442"/>
            <a:ext cx="576668" cy="452558"/>
          </a:xfrm>
        </p:spPr>
        <p:txBody>
          <a:bodyPr/>
          <a:lstStyle/>
          <a:p>
            <a:fld id="{6B49BB3D-90E4-C946-BCF9-8FBC622A1A06}" type="slidenum">
              <a:rPr lang="en-GB" smtClean="0">
                <a:solidFill>
                  <a:srgbClr val="E5EAED"/>
                </a:solidFill>
              </a:rPr>
              <a:pPr/>
              <a:t>‹#›</a:t>
            </a:fld>
            <a:endParaRPr lang="en-GB" dirty="0">
              <a:solidFill>
                <a:srgbClr val="E5EAED"/>
              </a:solidFill>
            </a:endParaRPr>
          </a:p>
        </p:txBody>
      </p:sp>
      <p:sp>
        <p:nvSpPr>
          <p:cNvPr id="5" name="Chart Placeholder 4"/>
          <p:cNvSpPr>
            <a:spLocks noGrp="1"/>
          </p:cNvSpPr>
          <p:nvPr>
            <p:ph type="chart" sz="quarter" idx="11" hasCustomPrompt="1"/>
          </p:nvPr>
        </p:nvSpPr>
        <p:spPr>
          <a:xfrm>
            <a:off x="609600" y="1555750"/>
            <a:ext cx="10972800" cy="4476750"/>
          </a:xfrm>
        </p:spPr>
        <p:txBody>
          <a:bodyPr lIns="72000" tIns="72000"/>
          <a:lstStyle>
            <a:lvl1pPr>
              <a:defRPr sz="1800"/>
            </a:lvl1pPr>
          </a:lstStyle>
          <a:p>
            <a:r>
              <a:rPr lang="en-GB" sz="2600" b="0" i="0" dirty="0">
                <a:solidFill>
                  <a:srgbClr val="000000"/>
                </a:solidFill>
                <a:latin typeface="Lucida Grande"/>
                <a:ea typeface="Lucida Grande"/>
                <a:cs typeface="Lucida Grande"/>
              </a:rPr>
              <a:t>Custom Layout</a:t>
            </a:r>
            <a:endParaRPr lang="en-GB" dirty="0"/>
          </a:p>
        </p:txBody>
      </p:sp>
    </p:spTree>
    <p:extLst>
      <p:ext uri="{BB962C8B-B14F-4D97-AF65-F5344CB8AC3E}">
        <p14:creationId xmlns:p14="http://schemas.microsoft.com/office/powerpoint/2010/main" val="34689931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1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Slide Number Placeholder 2"/>
          <p:cNvSpPr>
            <a:spLocks noGrp="1"/>
          </p:cNvSpPr>
          <p:nvPr>
            <p:ph type="sldNum" sz="quarter" idx="10"/>
          </p:nvPr>
        </p:nvSpPr>
        <p:spPr/>
        <p:txBody>
          <a:bodyPr/>
          <a:lstStyle/>
          <a:p>
            <a:fld id="{6B49BB3D-90E4-C946-BCF9-8FBC622A1A06}" type="slidenum">
              <a:rPr lang="en-GB" smtClean="0">
                <a:solidFill>
                  <a:srgbClr val="E5EAED"/>
                </a:solidFill>
              </a:rPr>
              <a:pPr/>
              <a:t>‹#›</a:t>
            </a:fld>
            <a:endParaRPr lang="en-GB" dirty="0">
              <a:solidFill>
                <a:srgbClr val="E5EAED"/>
              </a:solidFill>
            </a:endParaRPr>
          </a:p>
        </p:txBody>
      </p:sp>
      <p:sp>
        <p:nvSpPr>
          <p:cNvPr id="5" name="Content Placeholder 2"/>
          <p:cNvSpPr>
            <a:spLocks noGrp="1"/>
          </p:cNvSpPr>
          <p:nvPr>
            <p:ph idx="1"/>
          </p:nvPr>
        </p:nvSpPr>
        <p:spPr>
          <a:xfrm>
            <a:off x="609600" y="1629552"/>
            <a:ext cx="10972800" cy="4363278"/>
          </a:xfrm>
        </p:spPr>
        <p:txBody>
          <a:bodyPr/>
          <a:lstStyle/>
          <a:p>
            <a:pPr lvl="0"/>
            <a:r>
              <a:rPr lang="en-GB" dirty="0"/>
              <a:t>Click to edit Master text styles</a:t>
            </a:r>
          </a:p>
        </p:txBody>
      </p:sp>
    </p:spTree>
    <p:extLst>
      <p:ext uri="{BB962C8B-B14F-4D97-AF65-F5344CB8AC3E}">
        <p14:creationId xmlns:p14="http://schemas.microsoft.com/office/powerpoint/2010/main" val="25953742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ascading bullets">
    <p:spTree>
      <p:nvGrpSpPr>
        <p:cNvPr id="1" name=""/>
        <p:cNvGrpSpPr/>
        <p:nvPr/>
      </p:nvGrpSpPr>
      <p:grpSpPr>
        <a:xfrm>
          <a:off x="0" y="0"/>
          <a:ext cx="0" cy="0"/>
          <a:chOff x="0" y="0"/>
          <a:chExt cx="0" cy="0"/>
        </a:xfrm>
      </p:grpSpPr>
      <p:sp>
        <p:nvSpPr>
          <p:cNvPr id="3" name="Content Placeholder 2"/>
          <p:cNvSpPr>
            <a:spLocks noGrp="1"/>
          </p:cNvSpPr>
          <p:nvPr>
            <p:ph idx="10"/>
          </p:nvPr>
        </p:nvSpPr>
        <p:spPr>
          <a:xfrm>
            <a:off x="617428" y="1557211"/>
            <a:ext cx="10972800" cy="4525963"/>
          </a:xfrm>
        </p:spPr>
        <p:txBody>
          <a:bodyPr/>
          <a:lstStyle>
            <a:lvl1pPr marL="205200" indent="-277200">
              <a:buFont typeface="Arial"/>
              <a:buChar char="•"/>
              <a:defRPr sz="2800">
                <a:latin typeface="Corbel"/>
                <a:cs typeface="Corbel"/>
              </a:defRPr>
            </a:lvl1pPr>
            <a:lvl2pPr marL="561600" indent="-248400">
              <a:buClr>
                <a:srgbClr val="FF6600"/>
              </a:buClr>
              <a:buFont typeface="Arial"/>
              <a:buChar char="•"/>
              <a:defRPr sz="2400">
                <a:latin typeface="Corbel"/>
                <a:cs typeface="Corbel"/>
              </a:defRPr>
            </a:lvl2pPr>
            <a:lvl3pPr marL="813600" indent="-234000">
              <a:buFont typeface="Arial"/>
              <a:buChar char="•"/>
              <a:defRPr sz="2000">
                <a:latin typeface="Corbel"/>
                <a:cs typeface="Corbel"/>
              </a:defRPr>
            </a:lvl3pPr>
          </a:lstStyle>
          <a:p>
            <a:pPr lvl="0"/>
            <a:r>
              <a:rPr lang="en-US" dirty="0"/>
              <a:t>Click to edit Master text styles</a:t>
            </a:r>
          </a:p>
          <a:p>
            <a:pPr lvl="1"/>
            <a:r>
              <a:rPr lang="en-US" dirty="0"/>
              <a:t>Second level</a:t>
            </a:r>
          </a:p>
          <a:p>
            <a:pPr lvl="2"/>
            <a:r>
              <a:rPr lang="en-US" dirty="0"/>
              <a:t>Third level</a:t>
            </a:r>
          </a:p>
        </p:txBody>
      </p:sp>
      <p:sp>
        <p:nvSpPr>
          <p:cNvPr id="4" name="Title 1"/>
          <p:cNvSpPr>
            <a:spLocks noGrp="1"/>
          </p:cNvSpPr>
          <p:nvPr>
            <p:ph type="title"/>
          </p:nvPr>
        </p:nvSpPr>
        <p:spPr>
          <a:xfrm>
            <a:off x="609600" y="430696"/>
            <a:ext cx="10972800" cy="922130"/>
          </a:xfrm>
        </p:spPr>
        <p:txBody>
          <a:bodyPr/>
          <a:lstStyle/>
          <a:p>
            <a:r>
              <a:rPr lang="en-GB" dirty="0"/>
              <a:t>Click to edit Master title style</a:t>
            </a:r>
          </a:p>
        </p:txBody>
      </p:sp>
    </p:spTree>
    <p:extLst>
      <p:ext uri="{BB962C8B-B14F-4D97-AF65-F5344CB8AC3E}">
        <p14:creationId xmlns:p14="http://schemas.microsoft.com/office/powerpoint/2010/main" val="2361692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llet &amp; Hyph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a:t>Click to edit Master title style</a:t>
            </a:r>
          </a:p>
        </p:txBody>
      </p:sp>
      <p:sp>
        <p:nvSpPr>
          <p:cNvPr id="3" name="Slide Number Placeholder 2"/>
          <p:cNvSpPr>
            <a:spLocks noGrp="1"/>
          </p:cNvSpPr>
          <p:nvPr>
            <p:ph type="sldNum" sz="quarter" idx="10"/>
          </p:nvPr>
        </p:nvSpPr>
        <p:spPr/>
        <p:txBody>
          <a:bodyPr/>
          <a:lstStyle/>
          <a:p>
            <a:fld id="{6B49BB3D-90E4-C946-BCF9-8FBC622A1A06}" type="slidenum">
              <a:rPr lang="en-GB" smtClean="0">
                <a:solidFill>
                  <a:srgbClr val="E5EAED"/>
                </a:solidFill>
              </a:rPr>
              <a:pPr/>
              <a:t>‹#›</a:t>
            </a:fld>
            <a:endParaRPr lang="en-GB" dirty="0">
              <a:solidFill>
                <a:srgbClr val="E5EAED"/>
              </a:solidFill>
            </a:endParaRPr>
          </a:p>
        </p:txBody>
      </p:sp>
      <p:sp>
        <p:nvSpPr>
          <p:cNvPr id="4" name="Content Placeholder 2"/>
          <p:cNvSpPr>
            <a:spLocks noGrp="1"/>
          </p:cNvSpPr>
          <p:nvPr>
            <p:ph idx="11"/>
          </p:nvPr>
        </p:nvSpPr>
        <p:spPr>
          <a:xfrm>
            <a:off x="617428" y="1557211"/>
            <a:ext cx="10972800" cy="4525963"/>
          </a:xfrm>
        </p:spPr>
        <p:txBody>
          <a:bodyPr/>
          <a:lstStyle>
            <a:lvl1pPr marL="205200" indent="-277200">
              <a:buFont typeface="Arial"/>
              <a:buChar char="•"/>
              <a:defRPr sz="2800">
                <a:latin typeface="Corbel"/>
                <a:cs typeface="Corbel"/>
              </a:defRPr>
            </a:lvl1pPr>
            <a:lvl2pPr marL="612000" indent="-288000" algn="l">
              <a:buClr>
                <a:srgbClr val="FF6600"/>
              </a:buClr>
              <a:buFont typeface="Corbel" panose="020B0503020204020204" pitchFamily="34" charset="0"/>
              <a:buChar char="−"/>
              <a:defRPr sz="2400">
                <a:latin typeface="Corbel"/>
                <a:cs typeface="Corbel"/>
              </a:defRPr>
            </a:lvl2pPr>
            <a:lvl3pPr marL="813600" indent="-234000">
              <a:buFont typeface="Arial"/>
              <a:buChar char="•"/>
              <a:defRPr sz="2000">
                <a:latin typeface="Corbel"/>
                <a:cs typeface="Corbe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869369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3" name="Slide Number Placeholder 2"/>
          <p:cNvSpPr>
            <a:spLocks noGrp="1"/>
          </p:cNvSpPr>
          <p:nvPr>
            <p:ph type="sldNum" sz="quarter" idx="10"/>
          </p:nvPr>
        </p:nvSpPr>
        <p:spPr/>
        <p:txBody>
          <a:bodyPr/>
          <a:lstStyle/>
          <a:p>
            <a:fld id="{6B49BB3D-90E4-C946-BCF9-8FBC622A1A06}" type="slidenum">
              <a:rPr lang="en-GB" smtClean="0">
                <a:solidFill>
                  <a:srgbClr val="E5EAED"/>
                </a:solidFill>
              </a:rPr>
              <a:pPr/>
              <a:t>‹#›</a:t>
            </a:fld>
            <a:endParaRPr lang="en-GB" dirty="0">
              <a:solidFill>
                <a:srgbClr val="E5EAED"/>
              </a:solidFill>
            </a:endParaRPr>
          </a:p>
        </p:txBody>
      </p:sp>
      <p:sp>
        <p:nvSpPr>
          <p:cNvPr id="4" name="Content Placeholder 2"/>
          <p:cNvSpPr>
            <a:spLocks noGrp="1"/>
          </p:cNvSpPr>
          <p:nvPr>
            <p:ph idx="11"/>
          </p:nvPr>
        </p:nvSpPr>
        <p:spPr>
          <a:xfrm>
            <a:off x="617428" y="1557211"/>
            <a:ext cx="10972800" cy="4525963"/>
          </a:xfrm>
        </p:spPr>
        <p:txBody>
          <a:bodyPr/>
          <a:lstStyle>
            <a:lvl1pPr marL="288000" indent="-324000">
              <a:buFont typeface="+mj-lt"/>
              <a:buAutoNum type="arabicPeriod"/>
              <a:defRPr sz="2800">
                <a:latin typeface="Corbel"/>
                <a:cs typeface="Corbel"/>
              </a:defRPr>
            </a:lvl1pPr>
            <a:lvl2pPr marL="648000" indent="-288000" algn="l">
              <a:buClr>
                <a:srgbClr val="FF6600"/>
              </a:buClr>
              <a:buFont typeface="+mj-lt"/>
              <a:buAutoNum type="romanLcPeriod"/>
              <a:defRPr sz="2400">
                <a:latin typeface="Corbel"/>
                <a:cs typeface="Corbel"/>
              </a:defRPr>
            </a:lvl2pPr>
            <a:lvl3pPr marL="579600" indent="0">
              <a:buFont typeface="Arial"/>
              <a:buNone/>
              <a:defRPr sz="2000">
                <a:latin typeface="Corbel"/>
                <a:cs typeface="Corbel"/>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136551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a:xfrm>
            <a:off x="8229600" y="6191250"/>
            <a:ext cx="3302000" cy="476250"/>
          </a:xfrm>
          <a:prstGeom prst="rect">
            <a:avLst/>
          </a:prstGeom>
        </p:spPr>
        <p:txBody>
          <a:bodyPr/>
          <a:lstStyle>
            <a:lvl1pPr>
              <a:defRPr/>
            </a:lvl1pPr>
          </a:lstStyle>
          <a:p>
            <a:fld id="{E702C7BA-95EC-0B4F-AA68-3DD50B414386}" type="datetimeFigureOut">
              <a:rPr lang="en-GB">
                <a:solidFill>
                  <a:srgbClr val="202A30"/>
                </a:solidFill>
              </a:rPr>
              <a:pPr/>
              <a:t>16/03/2022</a:t>
            </a:fld>
            <a:endParaRPr lang="en-GB">
              <a:solidFill>
                <a:srgbClr val="202A30"/>
              </a:solidFill>
            </a:endParaRPr>
          </a:p>
        </p:txBody>
      </p:sp>
      <p:sp>
        <p:nvSpPr>
          <p:cNvPr id="5" name="Footer Placeholder 2"/>
          <p:cNvSpPr>
            <a:spLocks noGrp="1"/>
          </p:cNvSpPr>
          <p:nvPr>
            <p:ph type="ftr" sz="quarter" idx="11"/>
          </p:nvPr>
        </p:nvSpPr>
        <p:spPr>
          <a:xfrm>
            <a:off x="1219200" y="6172200"/>
            <a:ext cx="5283200" cy="457200"/>
          </a:xfrm>
          <a:prstGeom prst="rect">
            <a:avLst/>
          </a:prstGeom>
        </p:spPr>
        <p:txBody>
          <a:bodyPr/>
          <a:lstStyle>
            <a:lvl1pPr>
              <a:defRPr/>
            </a:lvl1pPr>
          </a:lstStyle>
          <a:p>
            <a:pPr>
              <a:defRPr/>
            </a:pPr>
            <a:endParaRPr lang="en-GB">
              <a:solidFill>
                <a:srgbClr val="202A30"/>
              </a:solidFill>
            </a:endParaRPr>
          </a:p>
        </p:txBody>
      </p:sp>
      <p:sp>
        <p:nvSpPr>
          <p:cNvPr id="6" name="Slide Number Placeholder 22"/>
          <p:cNvSpPr>
            <a:spLocks noGrp="1"/>
          </p:cNvSpPr>
          <p:nvPr>
            <p:ph type="sldNum" sz="quarter" idx="12"/>
          </p:nvPr>
        </p:nvSpPr>
        <p:spPr/>
        <p:txBody>
          <a:bodyPr/>
          <a:lstStyle>
            <a:lvl1pPr>
              <a:defRPr/>
            </a:lvl1pPr>
          </a:lstStyle>
          <a:p>
            <a:fld id="{8B55EE15-5DEB-E54C-984C-9957A242C558}" type="slidenum">
              <a:rPr lang="en-GB">
                <a:solidFill>
                  <a:srgbClr val="E5EAED"/>
                </a:solidFill>
              </a:rPr>
              <a:pPr/>
              <a:t>‹#›</a:t>
            </a:fld>
            <a:endParaRPr lang="en-GB">
              <a:solidFill>
                <a:srgbClr val="E5EAED"/>
              </a:solidFill>
            </a:endParaRPr>
          </a:p>
        </p:txBody>
      </p:sp>
    </p:spTree>
    <p:extLst>
      <p:ext uri="{BB962C8B-B14F-4D97-AF65-F5344CB8AC3E}">
        <p14:creationId xmlns:p14="http://schemas.microsoft.com/office/powerpoint/2010/main" val="2050510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5.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5.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1.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E"/>
        </a:solidFill>
        <a:effectLst/>
      </p:bgPr>
    </p:bg>
    <p:spTree>
      <p:nvGrpSpPr>
        <p:cNvPr id="1" name=""/>
        <p:cNvGrpSpPr/>
        <p:nvPr/>
      </p:nvGrpSpPr>
      <p:grpSpPr>
        <a:xfrm>
          <a:off x="0" y="0"/>
          <a:ext cx="0" cy="0"/>
          <a:chOff x="0" y="0"/>
          <a:chExt cx="0" cy="0"/>
        </a:xfrm>
      </p:grpSpPr>
      <p:sp>
        <p:nvSpPr>
          <p:cNvPr id="8" name="Rectangle 7"/>
          <p:cNvSpPr/>
          <p:nvPr userDrawn="1"/>
        </p:nvSpPr>
        <p:spPr>
          <a:xfrm>
            <a:off x="0" y="431215"/>
            <a:ext cx="12192000" cy="9133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srgbClr val="7E99A9"/>
              </a:solidFill>
            </a:endParaRPr>
          </a:p>
        </p:txBody>
      </p:sp>
      <p:sp>
        <p:nvSpPr>
          <p:cNvPr id="2" name="Title Placeholder 1"/>
          <p:cNvSpPr>
            <a:spLocks noGrp="1"/>
          </p:cNvSpPr>
          <p:nvPr>
            <p:ph type="title"/>
          </p:nvPr>
        </p:nvSpPr>
        <p:spPr>
          <a:xfrm>
            <a:off x="609601" y="381380"/>
            <a:ext cx="8728079" cy="922130"/>
          </a:xfrm>
          <a:prstGeom prst="rect">
            <a:avLst/>
          </a:prstGeom>
        </p:spPr>
        <p:txBody>
          <a:bodyPr vert="horz" lIns="0" tIns="0" rIns="0" bIns="0" rtlCol="0" anchor="ctr">
            <a:normAutofit/>
          </a:bodyPr>
          <a:lstStyle/>
          <a:p>
            <a:r>
              <a:rPr lang="en-GB" dirty="0"/>
              <a:t>Click to edit Master title style</a:t>
            </a:r>
          </a:p>
        </p:txBody>
      </p:sp>
      <p:sp>
        <p:nvSpPr>
          <p:cNvPr id="3" name="Text Placeholder 2"/>
          <p:cNvSpPr>
            <a:spLocks noGrp="1"/>
          </p:cNvSpPr>
          <p:nvPr>
            <p:ph type="body" idx="1"/>
          </p:nvPr>
        </p:nvSpPr>
        <p:spPr>
          <a:xfrm>
            <a:off x="609600" y="1600201"/>
            <a:ext cx="10972800" cy="447923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579215" y="6513014"/>
            <a:ext cx="288000" cy="216000"/>
          </a:xfrm>
          <a:prstGeom prst="rect">
            <a:avLst/>
          </a:prstGeom>
          <a:solidFill>
            <a:schemeClr val="accent1"/>
          </a:solidFill>
        </p:spPr>
        <p:txBody>
          <a:bodyPr vert="horz" lIns="0" tIns="0" rIns="0" bIns="0" rtlCol="0" anchor="ctr" anchorCtr="0"/>
          <a:lstStyle>
            <a:lvl1pPr algn="ctr">
              <a:defRPr sz="800" normalizeH="1">
                <a:solidFill>
                  <a:schemeClr val="bg1"/>
                </a:solidFill>
              </a:defRPr>
            </a:lvl1pPr>
          </a:lstStyle>
          <a:p>
            <a:pPr defTabSz="457200"/>
            <a:fld id="{6B49BB3D-90E4-C946-BCF9-8FBC622A1A06}" type="slidenum">
              <a:rPr lang="en-GB" smtClean="0">
                <a:solidFill>
                  <a:prstClr val="white"/>
                </a:solidFill>
              </a:rPr>
              <a:pPr defTabSz="457200"/>
              <a:t>‹#›</a:t>
            </a:fld>
            <a:endParaRPr lang="en-GB" dirty="0">
              <a:solidFill>
                <a:prstClr val="white"/>
              </a:solidFill>
            </a:endParaRPr>
          </a:p>
        </p:txBody>
      </p:sp>
      <p:pic>
        <p:nvPicPr>
          <p:cNvPr id="7" name="Picture 6" descr="RHUL_Master_logo_RGB.png"/>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9741643" y="430696"/>
            <a:ext cx="2429816" cy="914400"/>
          </a:xfrm>
          <a:prstGeom prst="rect">
            <a:avLst/>
          </a:prstGeom>
        </p:spPr>
      </p:pic>
    </p:spTree>
    <p:extLst>
      <p:ext uri="{BB962C8B-B14F-4D97-AF65-F5344CB8AC3E}">
        <p14:creationId xmlns:p14="http://schemas.microsoft.com/office/powerpoint/2010/main" val="1794692977"/>
      </p:ext>
    </p:extLst>
  </p:cSld>
  <p:clrMap bg1="lt1" tx1="dk1" bg2="lt2" tx2="dk2" accent1="accent1" accent2="accent2" accent3="accent3" accent4="accent4" accent5="accent5" accent6="accent6" hlink="hlink" folHlink="folHlink"/>
  <p:sldLayoutIdLst>
    <p:sldLayoutId id="2147483745" r:id="rId1"/>
    <p:sldLayoutId id="2147483690" r:id="rId2"/>
    <p:sldLayoutId id="2147483736" r:id="rId3"/>
    <p:sldLayoutId id="2147483715" r:id="rId4"/>
    <p:sldLayoutId id="2147483686" r:id="rId5"/>
    <p:sldLayoutId id="2147483689" r:id="rId6"/>
    <p:sldLayoutId id="2147483688" r:id="rId7"/>
    <p:sldLayoutId id="2147483742" r:id="rId8"/>
    <p:sldLayoutId id="2147483747" r:id="rId9"/>
    <p:sldLayoutId id="2147483670" r:id="rId10"/>
    <p:sldLayoutId id="2147483753" r:id="rId11"/>
    <p:sldLayoutId id="2147483755" r:id="rId12"/>
    <p:sldLayoutId id="2147483717" r:id="rId13"/>
    <p:sldLayoutId id="2147483754" r:id="rId14"/>
  </p:sldLayoutIdLst>
  <p:hf hdr="0" ftr="0" dt="0"/>
  <p:txStyles>
    <p:titleStyle>
      <a:lvl1pPr algn="l" defTabSz="457200" rtl="0" eaLnBrk="1" latinLnBrk="0" hangingPunct="1">
        <a:spcBef>
          <a:spcPct val="0"/>
        </a:spcBef>
        <a:buNone/>
        <a:defRPr sz="2800" kern="1200">
          <a:solidFill>
            <a:srgbClr val="FFFFFF"/>
          </a:solidFill>
          <a:latin typeface="+mj-lt"/>
          <a:ea typeface="+mj-ea"/>
          <a:cs typeface="+mj-cs"/>
        </a:defRPr>
      </a:lvl1pPr>
    </p:titleStyle>
    <p:bodyStyle>
      <a:lvl1pPr marL="0" indent="0" algn="l" defTabSz="457200" rtl="0" eaLnBrk="1" latinLnBrk="0" hangingPunct="1">
        <a:lnSpc>
          <a:spcPct val="100000"/>
        </a:lnSpc>
        <a:spcBef>
          <a:spcPts val="1200"/>
        </a:spcBef>
        <a:buFont typeface="Arial"/>
        <a:buNone/>
        <a:defRPr sz="1800" kern="1200">
          <a:solidFill>
            <a:schemeClr val="tx1"/>
          </a:solidFill>
          <a:latin typeface="+mn-lt"/>
          <a:ea typeface="+mn-ea"/>
          <a:cs typeface="+mn-cs"/>
        </a:defRPr>
      </a:lvl1pPr>
      <a:lvl2pPr marL="0" indent="0" algn="l" defTabSz="457200" rtl="0" eaLnBrk="1" latinLnBrk="0" hangingPunct="1">
        <a:spcBef>
          <a:spcPts val="1200"/>
        </a:spcBef>
        <a:buFont typeface="Arial"/>
        <a:buNone/>
        <a:defRPr sz="1400" kern="1200">
          <a:solidFill>
            <a:schemeClr val="tx1"/>
          </a:solidFill>
          <a:latin typeface="+mn-lt"/>
          <a:ea typeface="+mn-ea"/>
          <a:cs typeface="+mn-cs"/>
        </a:defRPr>
      </a:lvl2pPr>
      <a:lvl3pPr marL="1588" indent="0" algn="l" defTabSz="457200" rtl="0" eaLnBrk="1" latinLnBrk="0" hangingPunct="1">
        <a:spcBef>
          <a:spcPts val="1200"/>
        </a:spcBef>
        <a:buFont typeface="Arial"/>
        <a:buNone/>
        <a:defRPr sz="1200" kern="1200">
          <a:solidFill>
            <a:schemeClr val="tx1"/>
          </a:solidFill>
          <a:latin typeface="+mn-lt"/>
          <a:ea typeface="+mn-ea"/>
          <a:cs typeface="+mn-cs"/>
        </a:defRPr>
      </a:lvl3pPr>
      <a:lvl4pPr marL="1588" indent="0" algn="l" defTabSz="457200" rtl="0" eaLnBrk="1" latinLnBrk="0" hangingPunct="1">
        <a:spcBef>
          <a:spcPts val="1200"/>
        </a:spcBef>
        <a:buFont typeface="Arial"/>
        <a:buNone/>
        <a:defRPr sz="1200" kern="1200">
          <a:solidFill>
            <a:schemeClr val="tx1"/>
          </a:solidFill>
          <a:latin typeface="+mn-lt"/>
          <a:ea typeface="+mn-ea"/>
          <a:cs typeface="+mn-cs"/>
        </a:defRPr>
      </a:lvl4pPr>
      <a:lvl5pPr marL="1588" indent="0" algn="l" defTabSz="457200" rtl="0" eaLnBrk="1" latinLnBrk="0" hangingPunct="1">
        <a:spcBef>
          <a:spcPts val="1200"/>
        </a:spcBef>
        <a:buFont typeface="Arial"/>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26FEBA-5A94-2B4B-B445-4E07A804A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BB19578-CC1E-8F42-BE89-C0AEA8785A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CABD09-8D35-194C-8F67-1F888AAA39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00BF5E-4BD2-344B-B012-A38BAA52A631}" type="datetimeFigureOut">
              <a:rPr lang="en-US" smtClean="0"/>
              <a:t>3/16/22</a:t>
            </a:fld>
            <a:endParaRPr lang="en-US"/>
          </a:p>
        </p:txBody>
      </p:sp>
      <p:sp>
        <p:nvSpPr>
          <p:cNvPr id="5" name="Footer Placeholder 4">
            <a:extLst>
              <a:ext uri="{FF2B5EF4-FFF2-40B4-BE49-F238E27FC236}">
                <a16:creationId xmlns:a16="http://schemas.microsoft.com/office/drawing/2014/main" id="{ED9AA7EE-0AAC-694A-8883-0F805D9E42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4AC8B7-1F58-C448-83C8-33B6CB234D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0B9E7-FF19-684E-AA2F-D8B25049487A}" type="slidenum">
              <a:rPr lang="en-US" smtClean="0"/>
              <a:t>‹#›</a:t>
            </a:fld>
            <a:endParaRPr lang="en-US"/>
          </a:p>
        </p:txBody>
      </p:sp>
    </p:spTree>
    <p:extLst>
      <p:ext uri="{BB962C8B-B14F-4D97-AF65-F5344CB8AC3E}">
        <p14:creationId xmlns:p14="http://schemas.microsoft.com/office/powerpoint/2010/main" val="401124348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651" r:id="rId3"/>
    <p:sldLayoutId id="2147483719" r:id="rId4"/>
    <p:sldLayoutId id="2147483758" r:id="rId5"/>
    <p:sldLayoutId id="2147483759" r:id="rId6"/>
    <p:sldLayoutId id="2147483712" r:id="rId7"/>
    <p:sldLayoutId id="2147483713" r:id="rId8"/>
    <p:sldLayoutId id="2147483714" r:id="rId9"/>
    <p:sldLayoutId id="2147483684"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41" r:id="rId1"/>
    <p:sldLayoutId id="2147483746" r:id="rId2"/>
    <p:sldLayoutId id="2147483748" r:id="rId3"/>
    <p:sldLayoutId id="2147483749" r:id="rId4"/>
    <p:sldLayoutId id="2147483750" r:id="rId5"/>
    <p:sldLayoutId id="2147483655" r:id="rId6"/>
    <p:sldLayoutId id="2147483656" r:id="rId7"/>
    <p:sldLayoutId id="2147483657" r:id="rId8"/>
    <p:sldLayoutId id="214748373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1"/>
            <a:ext cx="12192001" cy="767329"/>
          </a:xfrm>
          <a:prstGeom prst="rect">
            <a:avLst/>
          </a:prstGeom>
          <a:solidFill>
            <a:srgbClr val="642E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72262"/>
              </a:solidFill>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609600" y="6492876"/>
            <a:ext cx="2844800" cy="365125"/>
          </a:xfrm>
          <a:prstGeom prst="rect">
            <a:avLst/>
          </a:prstGeom>
        </p:spPr>
        <p:txBody>
          <a:bodyPr vert="horz" lIns="91440" tIns="45720" rIns="91440" bIns="45720" rtlCol="0" anchor="ctr"/>
          <a:lstStyle>
            <a:lvl1pPr algn="l">
              <a:defRPr sz="1200">
                <a:solidFill>
                  <a:srgbClr val="662E91"/>
                </a:solidFill>
                <a:latin typeface="Arial"/>
                <a:cs typeface="Arial"/>
              </a:defRPr>
            </a:lvl1pPr>
          </a:lstStyle>
          <a:p>
            <a:fld id="{6D62298E-29BA-BB47-89D3-30BA18C18DF2}" type="datetime1">
              <a:rPr lang="en-GB" smtClean="0"/>
              <a:pPr/>
              <a:t>16/03/2022</a:t>
            </a:fld>
            <a:endParaRPr lang="en-US" dirty="0"/>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lIns="91440" tIns="45720" rIns="91440" bIns="45720" rtlCol="0" anchor="ctr"/>
          <a:lstStyle>
            <a:lvl1pPr algn="r">
              <a:defRPr sz="1200">
                <a:solidFill>
                  <a:srgbClr val="662E91"/>
                </a:solidFill>
                <a:latin typeface="Arial"/>
                <a:cs typeface="Arial"/>
              </a:defRPr>
            </a:lvl1pPr>
          </a:lstStyle>
          <a:p>
            <a:fld id="{4E7405B4-230F-6A48-B171-23901E3BE971}" type="slidenum">
              <a:rPr lang="en-US" smtClean="0"/>
              <a:pPr/>
              <a:t>‹#›</a:t>
            </a:fld>
            <a:endParaRPr lang="en-US" dirty="0"/>
          </a:p>
        </p:txBody>
      </p:sp>
      <p:cxnSp>
        <p:nvCxnSpPr>
          <p:cNvPr id="9" name="Straight Connector 8"/>
          <p:cNvCxnSpPr/>
          <p:nvPr/>
        </p:nvCxnSpPr>
        <p:spPr>
          <a:xfrm>
            <a:off x="609600" y="6492875"/>
            <a:ext cx="10972800" cy="0"/>
          </a:xfrm>
          <a:prstGeom prst="line">
            <a:avLst/>
          </a:prstGeom>
          <a:ln w="6350" cmpd="sng">
            <a:solidFill>
              <a:srgbClr val="662E91"/>
            </a:solidFill>
          </a:ln>
          <a:effectLst/>
        </p:spPr>
        <p:style>
          <a:lnRef idx="2">
            <a:schemeClr val="accent1"/>
          </a:lnRef>
          <a:fillRef idx="0">
            <a:schemeClr val="accent1"/>
          </a:fillRef>
          <a:effectRef idx="1">
            <a:schemeClr val="accent1"/>
          </a:effectRef>
          <a:fontRef idx="minor">
            <a:schemeClr val="tx1"/>
          </a:fontRef>
        </p:style>
      </p:cxnSp>
      <p:pic>
        <p:nvPicPr>
          <p:cNvPr id="8" name="Picture 7" descr="CFS Just Heart logo RGB.png"/>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0950981" y="149345"/>
            <a:ext cx="699147" cy="464218"/>
          </a:xfrm>
          <a:prstGeom prst="rect">
            <a:avLst/>
          </a:prstGeom>
        </p:spPr>
      </p:pic>
    </p:spTree>
    <p:extLst>
      <p:ext uri="{BB962C8B-B14F-4D97-AF65-F5344CB8AC3E}">
        <p14:creationId xmlns:p14="http://schemas.microsoft.com/office/powerpoint/2010/main" val="1501135524"/>
      </p:ext>
    </p:extLst>
  </p:cSld>
  <p:clrMap bg1="lt1" tx1="dk1" bg2="lt2" tx2="dk2" accent1="accent1" accent2="accent2" accent3="accent3" accent4="accent4" accent5="accent5" accent6="accent6" hlink="hlink" folHlink="folHlink"/>
  <p:sldLayoutIdLst>
    <p:sldLayoutId id="2147483665" r:id="rId1"/>
    <p:sldLayoutId id="2147483728" r:id="rId2"/>
    <p:sldLayoutId id="2147483667" r:id="rId3"/>
    <p:sldLayoutId id="2147483666" r:id="rId4"/>
    <p:sldLayoutId id="2147483752" r:id="rId5"/>
    <p:sldLayoutId id="2147483663" r:id="rId6"/>
    <p:sldLayoutId id="2147483659" r:id="rId7"/>
    <p:sldLayoutId id="2147483658" r:id="rId8"/>
    <p:sldLayoutId id="2147483668" r:id="rId9"/>
    <p:sldLayoutId id="2147483660" r:id="rId10"/>
    <p:sldLayoutId id="2147483738" r:id="rId11"/>
    <p:sldLayoutId id="2147483751" r:id="rId12"/>
    <p:sldLayoutId id="2147483732" r:id="rId13"/>
    <p:sldLayoutId id="2147483716" r:id="rId14"/>
    <p:sldLayoutId id="2147483652" r:id="rId15"/>
    <p:sldLayoutId id="2147483733" r:id="rId16"/>
    <p:sldLayoutId id="2147483737" r:id="rId17"/>
  </p:sldLayoutIdLst>
  <p:hf hdr="0" ftr="0"/>
  <p:txStyles>
    <p:titleStyle>
      <a:lvl1pPr algn="l" defTabSz="457200" rtl="0" eaLnBrk="1" latinLnBrk="0" hangingPunct="1">
        <a:spcBef>
          <a:spcPct val="0"/>
        </a:spcBef>
        <a:buNone/>
        <a:defRPr sz="20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Clr>
          <a:srgbClr val="662E91"/>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rgbClr val="662E91"/>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662E91"/>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userDrawn="1"/>
        </p:nvSpPr>
        <p:spPr>
          <a:xfrm>
            <a:off x="239349" y="6428000"/>
            <a:ext cx="5568619" cy="261610"/>
          </a:xfrm>
          <a:prstGeom prst="rect">
            <a:avLst/>
          </a:prstGeom>
          <a:noFill/>
        </p:spPr>
        <p:txBody>
          <a:bodyPr wrap="square" rtlCol="0">
            <a:spAutoFit/>
          </a:bodyPr>
          <a:lstStyle/>
          <a:p>
            <a:r>
              <a:rPr lang="en-GB" sz="1100" b="1" dirty="0"/>
              <a:t>DOCUMENT TITLE </a:t>
            </a:r>
            <a:r>
              <a:rPr lang="en-GB" sz="1100" baseline="0" dirty="0"/>
              <a:t>| Subtitle</a:t>
            </a:r>
            <a:endParaRPr lang="en-GB" sz="1100" dirty="0"/>
          </a:p>
        </p:txBody>
      </p:sp>
    </p:spTree>
  </p:cSld>
  <p:clrMap bg1="lt1" tx1="dk1" bg2="lt2" tx2="dk2" accent1="accent1" accent2="accent2" accent3="accent3" accent4="accent4" accent5="accent5" accent6="accent6" hlink="hlink" folHlink="folHlink"/>
  <p:sldLayoutIdLst>
    <p:sldLayoutId id="2147483731" r:id="rId1"/>
    <p:sldLayoutId id="2147483671" r:id="rId2"/>
    <p:sldLayoutId id="2147483674" r:id="rId3"/>
    <p:sldLayoutId id="2147483672" r:id="rId4"/>
    <p:sldLayoutId id="2147483676" r:id="rId5"/>
    <p:sldLayoutId id="2147483677" r:id="rId6"/>
    <p:sldLayoutId id="2147483679" r:id="rId7"/>
    <p:sldLayoutId id="2147483734" r:id="rId8"/>
    <p:sldLayoutId id="2147483681" r:id="rId9"/>
    <p:sldLayoutId id="2147483740" r:id="rId10"/>
    <p:sldLayoutId id="2147483729" r:id="rId11"/>
    <p:sldLayoutId id="2147483744" r:id="rId12"/>
    <p:sldLayoutId id="2147483669" r:id="rId13"/>
    <p:sldLayoutId id="2147483673" r:id="rId14"/>
    <p:sldLayoutId id="2147483675" r:id="rId15"/>
    <p:sldLayoutId id="2147483678" r:id="rId16"/>
  </p:sldLayoutIdLst>
  <p:hf hdr="0" ftr="0" dt="0"/>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E"/>
        </a:solidFill>
        <a:effectLst/>
      </p:bgPr>
    </p:bg>
    <p:spTree>
      <p:nvGrpSpPr>
        <p:cNvPr id="1" name=""/>
        <p:cNvGrpSpPr/>
        <p:nvPr/>
      </p:nvGrpSpPr>
      <p:grpSpPr>
        <a:xfrm>
          <a:off x="0" y="0"/>
          <a:ext cx="0" cy="0"/>
          <a:chOff x="0" y="0"/>
          <a:chExt cx="0" cy="0"/>
        </a:xfrm>
      </p:grpSpPr>
      <p:sp>
        <p:nvSpPr>
          <p:cNvPr id="8" name="Rectangle 7"/>
          <p:cNvSpPr/>
          <p:nvPr userDrawn="1"/>
        </p:nvSpPr>
        <p:spPr>
          <a:xfrm>
            <a:off x="0" y="431215"/>
            <a:ext cx="12192000" cy="9133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solidFill>
                <a:srgbClr val="7E99A9"/>
              </a:solidFill>
            </a:endParaRPr>
          </a:p>
        </p:txBody>
      </p:sp>
      <p:sp>
        <p:nvSpPr>
          <p:cNvPr id="2" name="Title Placeholder 1"/>
          <p:cNvSpPr>
            <a:spLocks noGrp="1"/>
          </p:cNvSpPr>
          <p:nvPr>
            <p:ph type="title"/>
          </p:nvPr>
        </p:nvSpPr>
        <p:spPr>
          <a:xfrm>
            <a:off x="609601" y="381380"/>
            <a:ext cx="8728079" cy="922130"/>
          </a:xfrm>
          <a:prstGeom prst="rect">
            <a:avLst/>
          </a:prstGeom>
        </p:spPr>
        <p:txBody>
          <a:bodyPr vert="horz" lIns="0" tIns="0" rIns="0" bIns="0" rtlCol="0" anchor="ctr">
            <a:normAutofit/>
          </a:bodyPr>
          <a:lstStyle/>
          <a:p>
            <a:r>
              <a:rPr lang="en-GB" dirty="0"/>
              <a:t>Click to edit Master title style</a:t>
            </a:r>
          </a:p>
        </p:txBody>
      </p:sp>
      <p:sp>
        <p:nvSpPr>
          <p:cNvPr id="3" name="Text Placeholder 2"/>
          <p:cNvSpPr>
            <a:spLocks noGrp="1"/>
          </p:cNvSpPr>
          <p:nvPr>
            <p:ph type="body" idx="1"/>
          </p:nvPr>
        </p:nvSpPr>
        <p:spPr>
          <a:xfrm>
            <a:off x="609600" y="1600201"/>
            <a:ext cx="10972800" cy="447923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579215" y="6513014"/>
            <a:ext cx="288000" cy="216000"/>
          </a:xfrm>
          <a:prstGeom prst="rect">
            <a:avLst/>
          </a:prstGeom>
          <a:solidFill>
            <a:schemeClr val="accent1"/>
          </a:solidFill>
        </p:spPr>
        <p:txBody>
          <a:bodyPr vert="horz" lIns="0" tIns="0" rIns="0" bIns="0" rtlCol="0" anchor="ctr" anchorCtr="0"/>
          <a:lstStyle>
            <a:lvl1pPr algn="ctr">
              <a:defRPr sz="800" normalizeH="1">
                <a:solidFill>
                  <a:schemeClr val="bg1"/>
                </a:solidFill>
              </a:defRPr>
            </a:lvl1pPr>
          </a:lstStyle>
          <a:p>
            <a:fld id="{6B49BB3D-90E4-C946-BCF9-8FBC622A1A06}" type="slidenum">
              <a:rPr lang="en-GB" smtClean="0"/>
              <a:pPr/>
              <a:t>‹#›</a:t>
            </a:fld>
            <a:endParaRPr lang="en-GB" dirty="0"/>
          </a:p>
        </p:txBody>
      </p:sp>
      <p:pic>
        <p:nvPicPr>
          <p:cNvPr id="7" name="Picture 6" descr="RHUL_Master_logo_RGB.png"/>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9741643" y="430696"/>
            <a:ext cx="2429816" cy="914400"/>
          </a:xfrm>
          <a:prstGeom prst="rect">
            <a:avLst/>
          </a:prstGeom>
        </p:spPr>
      </p:pic>
    </p:spTree>
    <p:extLst>
      <p:ext uri="{BB962C8B-B14F-4D97-AF65-F5344CB8AC3E}">
        <p14:creationId xmlns:p14="http://schemas.microsoft.com/office/powerpoint/2010/main" val="667774486"/>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61" r:id="rId3"/>
    <p:sldLayoutId id="2147483662" r:id="rId4"/>
    <p:sldLayoutId id="2147483650" r:id="rId5"/>
    <p:sldLayoutId id="2147483653" r:id="rId6"/>
    <p:sldLayoutId id="2147483680" r:id="rId7"/>
    <p:sldLayoutId id="2147483685" r:id="rId8"/>
    <p:sldLayoutId id="2147483691" r:id="rId9"/>
    <p:sldLayoutId id="2147483654" r:id="rId10"/>
    <p:sldLayoutId id="2147483664" r:id="rId11"/>
    <p:sldLayoutId id="2147483693" r:id="rId12"/>
    <p:sldLayoutId id="2147483682" r:id="rId13"/>
    <p:sldLayoutId id="2147483687" r:id="rId14"/>
  </p:sldLayoutIdLst>
  <p:hf hdr="0" ftr="0" dt="0"/>
  <p:txStyles>
    <p:titleStyle>
      <a:lvl1pPr algn="l" defTabSz="457200" rtl="0" eaLnBrk="1" latinLnBrk="0" hangingPunct="1">
        <a:spcBef>
          <a:spcPct val="0"/>
        </a:spcBef>
        <a:buNone/>
        <a:defRPr sz="2800" kern="1200">
          <a:solidFill>
            <a:srgbClr val="FFFFFF"/>
          </a:solidFill>
          <a:latin typeface="+mj-lt"/>
          <a:ea typeface="+mj-ea"/>
          <a:cs typeface="+mj-cs"/>
        </a:defRPr>
      </a:lvl1pPr>
    </p:titleStyle>
    <p:bodyStyle>
      <a:lvl1pPr marL="0" indent="0" algn="l" defTabSz="457200" rtl="0" eaLnBrk="1" latinLnBrk="0" hangingPunct="1">
        <a:lnSpc>
          <a:spcPct val="100000"/>
        </a:lnSpc>
        <a:spcBef>
          <a:spcPts val="1200"/>
        </a:spcBef>
        <a:buFont typeface="Arial"/>
        <a:buNone/>
        <a:defRPr sz="1800" kern="1200">
          <a:solidFill>
            <a:schemeClr val="tx1"/>
          </a:solidFill>
          <a:latin typeface="+mn-lt"/>
          <a:ea typeface="+mn-ea"/>
          <a:cs typeface="+mn-cs"/>
        </a:defRPr>
      </a:lvl1pPr>
      <a:lvl2pPr marL="0" indent="0" algn="l" defTabSz="457200" rtl="0" eaLnBrk="1" latinLnBrk="0" hangingPunct="1">
        <a:spcBef>
          <a:spcPts val="1200"/>
        </a:spcBef>
        <a:buFont typeface="Arial"/>
        <a:buNone/>
        <a:defRPr sz="1400" kern="1200">
          <a:solidFill>
            <a:schemeClr val="tx1"/>
          </a:solidFill>
          <a:latin typeface="+mn-lt"/>
          <a:ea typeface="+mn-ea"/>
          <a:cs typeface="+mn-cs"/>
        </a:defRPr>
      </a:lvl2pPr>
      <a:lvl3pPr marL="1588" indent="0" algn="l" defTabSz="457200" rtl="0" eaLnBrk="1" latinLnBrk="0" hangingPunct="1">
        <a:spcBef>
          <a:spcPts val="1200"/>
        </a:spcBef>
        <a:buFont typeface="Arial"/>
        <a:buNone/>
        <a:defRPr sz="1200" kern="1200">
          <a:solidFill>
            <a:schemeClr val="tx1"/>
          </a:solidFill>
          <a:latin typeface="+mn-lt"/>
          <a:ea typeface="+mn-ea"/>
          <a:cs typeface="+mn-cs"/>
        </a:defRPr>
      </a:lvl3pPr>
      <a:lvl4pPr marL="1588" indent="0" algn="l" defTabSz="457200" rtl="0" eaLnBrk="1" latinLnBrk="0" hangingPunct="1">
        <a:spcBef>
          <a:spcPts val="1200"/>
        </a:spcBef>
        <a:buFont typeface="Arial"/>
        <a:buNone/>
        <a:defRPr sz="1200" kern="1200">
          <a:solidFill>
            <a:schemeClr val="tx1"/>
          </a:solidFill>
          <a:latin typeface="+mn-lt"/>
          <a:ea typeface="+mn-ea"/>
          <a:cs typeface="+mn-cs"/>
        </a:defRPr>
      </a:lvl4pPr>
      <a:lvl5pPr marL="1588" indent="0" algn="l" defTabSz="457200" rtl="0" eaLnBrk="1" latinLnBrk="0" hangingPunct="1">
        <a:spcBef>
          <a:spcPts val="1200"/>
        </a:spcBef>
        <a:buFont typeface="Arial"/>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430696"/>
            <a:ext cx="12192000" cy="9221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solidFill>
                <a:srgbClr val="7E99A9"/>
              </a:solidFill>
            </a:endParaRPr>
          </a:p>
        </p:txBody>
      </p:sp>
      <p:sp>
        <p:nvSpPr>
          <p:cNvPr id="2" name="Title Placeholder 1"/>
          <p:cNvSpPr>
            <a:spLocks noGrp="1"/>
          </p:cNvSpPr>
          <p:nvPr>
            <p:ph type="title"/>
          </p:nvPr>
        </p:nvSpPr>
        <p:spPr>
          <a:xfrm>
            <a:off x="609600" y="430696"/>
            <a:ext cx="10972800" cy="922130"/>
          </a:xfrm>
          <a:prstGeom prst="rect">
            <a:avLst/>
          </a:prstGeom>
        </p:spPr>
        <p:txBody>
          <a:bodyPr vert="horz" lIns="0" tIns="0" rIns="0" bIns="0" rtlCol="0" anchor="ctr">
            <a:normAutofit/>
          </a:bodyPr>
          <a:lstStyle/>
          <a:p>
            <a:r>
              <a:rPr lang="en-GB" dirty="0"/>
              <a:t>Click to edit Master title style</a:t>
            </a:r>
          </a:p>
        </p:txBody>
      </p:sp>
      <p:sp>
        <p:nvSpPr>
          <p:cNvPr id="3" name="Text Placeholder 2"/>
          <p:cNvSpPr>
            <a:spLocks noGrp="1"/>
          </p:cNvSpPr>
          <p:nvPr>
            <p:ph type="body" idx="1"/>
          </p:nvPr>
        </p:nvSpPr>
        <p:spPr>
          <a:xfrm>
            <a:off x="609600" y="1600201"/>
            <a:ext cx="10972800" cy="447923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579217" y="6398526"/>
            <a:ext cx="576668" cy="452558"/>
          </a:xfrm>
          <a:prstGeom prst="rect">
            <a:avLst/>
          </a:prstGeom>
          <a:solidFill>
            <a:schemeClr val="accent1"/>
          </a:solidFill>
        </p:spPr>
        <p:txBody>
          <a:bodyPr vert="horz" lIns="0" tIns="0" rIns="0" bIns="0" rtlCol="0" anchor="t" anchorCtr="0"/>
          <a:lstStyle>
            <a:lvl1pPr algn="ctr">
              <a:defRPr sz="2000">
                <a:solidFill>
                  <a:schemeClr val="bg1"/>
                </a:solidFill>
              </a:defRPr>
            </a:lvl1pPr>
          </a:lstStyle>
          <a:p>
            <a:fld id="{6B49BB3D-90E4-C946-BCF9-8FBC622A1A06}" type="slidenum">
              <a:rPr lang="en-GB" smtClean="0">
                <a:solidFill>
                  <a:srgbClr val="E5EAED"/>
                </a:solidFill>
              </a:rPr>
              <a:pPr/>
              <a:t>‹#›</a:t>
            </a:fld>
            <a:endParaRPr lang="en-GB" dirty="0">
              <a:solidFill>
                <a:srgbClr val="E5EAED"/>
              </a:solidFill>
            </a:endParaRPr>
          </a:p>
        </p:txBody>
      </p:sp>
    </p:spTree>
    <p:extLst>
      <p:ext uri="{BB962C8B-B14F-4D97-AF65-F5344CB8AC3E}">
        <p14:creationId xmlns:p14="http://schemas.microsoft.com/office/powerpoint/2010/main" val="4887652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hf hdr="0" ftr="0" dt="0"/>
  <p:txStyles>
    <p:titleStyle>
      <a:lvl1pPr algn="l" defTabSz="457200" rtl="0" eaLnBrk="1" latinLnBrk="0" hangingPunct="1">
        <a:spcBef>
          <a:spcPct val="0"/>
        </a:spcBef>
        <a:buNone/>
        <a:defRPr sz="2800" kern="1200">
          <a:solidFill>
            <a:srgbClr val="FFFFFF"/>
          </a:solidFill>
          <a:latin typeface="+mj-lt"/>
          <a:ea typeface="+mj-ea"/>
          <a:cs typeface="+mj-cs"/>
        </a:defRPr>
      </a:lvl1pPr>
    </p:titleStyle>
    <p:bodyStyle>
      <a:lvl1pPr marL="0" indent="0" algn="l" defTabSz="457200" rtl="0" eaLnBrk="1" latinLnBrk="0" hangingPunct="1">
        <a:lnSpc>
          <a:spcPct val="100000"/>
        </a:lnSpc>
        <a:spcBef>
          <a:spcPts val="1200"/>
        </a:spcBef>
        <a:buFont typeface="Arial"/>
        <a:buNone/>
        <a:defRPr sz="1800" kern="1200">
          <a:solidFill>
            <a:schemeClr val="tx1"/>
          </a:solidFill>
          <a:latin typeface="+mn-lt"/>
          <a:ea typeface="+mn-ea"/>
          <a:cs typeface="+mn-cs"/>
        </a:defRPr>
      </a:lvl1pPr>
      <a:lvl2pPr marL="0" indent="0" algn="l" defTabSz="457200" rtl="0" eaLnBrk="1" latinLnBrk="0" hangingPunct="1">
        <a:spcBef>
          <a:spcPts val="1200"/>
        </a:spcBef>
        <a:buFont typeface="Arial"/>
        <a:buNone/>
        <a:defRPr sz="1400" kern="1200">
          <a:solidFill>
            <a:schemeClr val="tx1"/>
          </a:solidFill>
          <a:latin typeface="+mn-lt"/>
          <a:ea typeface="+mn-ea"/>
          <a:cs typeface="+mn-cs"/>
        </a:defRPr>
      </a:lvl2pPr>
      <a:lvl3pPr marL="1588" indent="0" algn="l" defTabSz="457200" rtl="0" eaLnBrk="1" latinLnBrk="0" hangingPunct="1">
        <a:spcBef>
          <a:spcPts val="1200"/>
        </a:spcBef>
        <a:buFont typeface="Arial"/>
        <a:buNone/>
        <a:defRPr sz="1200" kern="1200">
          <a:solidFill>
            <a:schemeClr val="tx1"/>
          </a:solidFill>
          <a:latin typeface="+mn-lt"/>
          <a:ea typeface="+mn-ea"/>
          <a:cs typeface="+mn-cs"/>
        </a:defRPr>
      </a:lvl3pPr>
      <a:lvl4pPr marL="1588" indent="0" algn="l" defTabSz="457200" rtl="0" eaLnBrk="1" latinLnBrk="0" hangingPunct="1">
        <a:spcBef>
          <a:spcPts val="1200"/>
        </a:spcBef>
        <a:buFont typeface="Arial"/>
        <a:buNone/>
        <a:defRPr sz="1200" kern="1200">
          <a:solidFill>
            <a:schemeClr val="tx1"/>
          </a:solidFill>
          <a:latin typeface="+mn-lt"/>
          <a:ea typeface="+mn-ea"/>
          <a:cs typeface="+mn-cs"/>
        </a:defRPr>
      </a:lvl4pPr>
      <a:lvl5pPr marL="1588" indent="0" algn="l" defTabSz="457200" rtl="0" eaLnBrk="1" latinLnBrk="0" hangingPunct="1">
        <a:spcBef>
          <a:spcPts val="1200"/>
        </a:spcBef>
        <a:buFont typeface="Arial"/>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jpg"/><Relationship Id="rId1" Type="http://schemas.openxmlformats.org/officeDocument/2006/relationships/slideLayout" Target="../slideLayouts/slideLayout15.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jp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jp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jp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52.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6.xml"/><Relationship Id="rId5" Type="http://schemas.openxmlformats.org/officeDocument/2006/relationships/image" Target="../media/image51.png"/><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6.xml"/><Relationship Id="rId5" Type="http://schemas.openxmlformats.org/officeDocument/2006/relationships/image" Target="../media/image58.png"/><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70.xml.rels><?xml version="1.0" encoding="UTF-8" standalone="yes"?>
<Relationships xmlns="http://schemas.openxmlformats.org/package/2006/relationships"><Relationship Id="rId3" Type="http://schemas.openxmlformats.org/officeDocument/2006/relationships/hyperlink" Target="http://www.cfsurrey.org.uk/" TargetMode="External"/><Relationship Id="rId2" Type="http://schemas.openxmlformats.org/officeDocument/2006/relationships/hyperlink" Target="mailto:Rebecca.Bowden@cfsurrey.org.uk" TargetMode="External"/><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7.xml"/><Relationship Id="rId4" Type="http://schemas.openxmlformats.org/officeDocument/2006/relationships/image" Target="../media/image7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5843" y="1052623"/>
            <a:ext cx="9380314" cy="2573080"/>
          </a:xfrm>
        </p:spPr>
        <p:txBody>
          <a:bodyPr/>
          <a:lstStyle/>
          <a:p>
            <a:pPr algn="ctr"/>
            <a:r>
              <a:rPr lang="en-GB" sz="4400" b="1" dirty="0"/>
              <a:t>Summit meeting for key stakeholders:</a:t>
            </a:r>
            <a:br>
              <a:rPr lang="en-GB" sz="4400" b="1" dirty="0"/>
            </a:br>
            <a:r>
              <a:rPr lang="en-GB" sz="4400" b="1" dirty="0"/>
              <a:t>implementing school inclusion </a:t>
            </a:r>
            <a:br>
              <a:rPr lang="en-GB" sz="4400" b="1" dirty="0"/>
            </a:br>
            <a:r>
              <a:rPr lang="en-GB" sz="4400" b="1" dirty="0"/>
              <a:t>in Surrey</a:t>
            </a:r>
          </a:p>
        </p:txBody>
      </p:sp>
      <p:sp>
        <p:nvSpPr>
          <p:cNvPr id="3" name="Subtitle 2"/>
          <p:cNvSpPr>
            <a:spLocks noGrp="1"/>
          </p:cNvSpPr>
          <p:nvPr>
            <p:ph type="subTitle" idx="1"/>
          </p:nvPr>
        </p:nvSpPr>
        <p:spPr>
          <a:xfrm>
            <a:off x="1994453" y="4595714"/>
            <a:ext cx="6138776" cy="583924"/>
          </a:xfrm>
        </p:spPr>
        <p:txBody>
          <a:bodyPr/>
          <a:lstStyle/>
          <a:p>
            <a:pPr algn="r"/>
            <a:r>
              <a:rPr lang="en-GB" sz="1800" dirty="0"/>
              <a:t>Summit sponsored by the School of Law and Social Sciences, Royal Holloway</a:t>
            </a:r>
          </a:p>
          <a:p>
            <a:pPr algn="r"/>
            <a:r>
              <a:rPr lang="en-GB" sz="1800" dirty="0"/>
              <a:t>2</a:t>
            </a:r>
            <a:r>
              <a:rPr lang="en-GB" sz="1800" baseline="30000" dirty="0"/>
              <a:t>nd</a:t>
            </a:r>
            <a:r>
              <a:rPr lang="en-GB" sz="1800" dirty="0"/>
              <a:t> March 2022</a:t>
            </a:r>
          </a:p>
        </p:txBody>
      </p:sp>
    </p:spTree>
    <p:extLst>
      <p:ext uri="{BB962C8B-B14F-4D97-AF65-F5344CB8AC3E}">
        <p14:creationId xmlns:p14="http://schemas.microsoft.com/office/powerpoint/2010/main" val="21210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uatc005\Desktop\Surrey project\Natasha\surrey specific writing and glasgow\Permanent exclusion comparison England and Surrey.png"/>
          <p:cNvPicPr/>
          <p:nvPr/>
        </p:nvPicPr>
        <p:blipFill>
          <a:blip r:embed="rId3">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p:spPr>
      </p:pic>
    </p:spTree>
    <p:extLst>
      <p:ext uri="{BB962C8B-B14F-4D97-AF65-F5344CB8AC3E}">
        <p14:creationId xmlns:p14="http://schemas.microsoft.com/office/powerpoint/2010/main" val="1378870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Recorded reasons for permanent exclusion in Surrey</a:t>
            </a:r>
          </a:p>
        </p:txBody>
      </p:sp>
      <p:graphicFrame>
        <p:nvGraphicFramePr>
          <p:cNvPr id="8" name="Chart 7"/>
          <p:cNvGraphicFramePr/>
          <p:nvPr/>
        </p:nvGraphicFramePr>
        <p:xfrm>
          <a:off x="1524000" y="1397000"/>
          <a:ext cx="9144000" cy="546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8511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5" y="381380"/>
            <a:ext cx="7000875" cy="922130"/>
          </a:xfrm>
        </p:spPr>
        <p:txBody>
          <a:bodyPr/>
          <a:lstStyle/>
          <a:p>
            <a:r>
              <a:rPr lang="en-GB" dirty="0"/>
              <a:t>Evidence-based vulnerability factors for permanent school exclusion</a:t>
            </a:r>
          </a:p>
        </p:txBody>
      </p:sp>
      <p:sp>
        <p:nvSpPr>
          <p:cNvPr id="4" name="Content Placeholder 3"/>
          <p:cNvSpPr>
            <a:spLocks noGrp="1"/>
          </p:cNvSpPr>
          <p:nvPr>
            <p:ph idx="1"/>
          </p:nvPr>
        </p:nvSpPr>
        <p:spPr>
          <a:xfrm>
            <a:off x="1666875" y="1458102"/>
            <a:ext cx="8772526" cy="5037948"/>
          </a:xfrm>
        </p:spPr>
        <p:txBody>
          <a:bodyPr/>
          <a:lstStyle/>
          <a:p>
            <a:pPr marL="285750" indent="-285750">
              <a:buFont typeface="Arial" panose="020B0604020202020204" pitchFamily="34" charset="0"/>
              <a:buChar char="•"/>
            </a:pPr>
            <a:r>
              <a:rPr lang="en-GB" sz="2400" dirty="0">
                <a:solidFill>
                  <a:srgbClr val="00B050"/>
                </a:solidFill>
              </a:rPr>
              <a:t>Boys,</a:t>
            </a:r>
            <a:r>
              <a:rPr lang="en-GB" sz="2400" dirty="0"/>
              <a:t> a history of contact with social care services, from disadvantaged communities, SEN statements </a:t>
            </a:r>
            <a:r>
              <a:rPr lang="en-GB" dirty="0"/>
              <a:t>(Timpson Review,2019)</a:t>
            </a:r>
          </a:p>
          <a:p>
            <a:pPr marL="285750" indent="-285750">
              <a:buFont typeface="Arial" panose="020B0604020202020204" pitchFamily="34" charset="0"/>
              <a:buChar char="•"/>
            </a:pPr>
            <a:r>
              <a:rPr lang="en-GB" sz="2400" dirty="0"/>
              <a:t>Adverse childhood experiences: neglect, abuse, being supported by or under the care of Local Authority services </a:t>
            </a:r>
            <a:r>
              <a:rPr lang="en-GB" dirty="0"/>
              <a:t>(Scottish Government, 2018)</a:t>
            </a:r>
          </a:p>
          <a:p>
            <a:pPr marL="285750" indent="-285750">
              <a:buFont typeface="Arial" panose="020B0604020202020204" pitchFamily="34" charset="0"/>
              <a:buChar char="•"/>
            </a:pPr>
            <a:r>
              <a:rPr lang="en-GB" sz="2400" dirty="0">
                <a:solidFill>
                  <a:srgbClr val="FF9900"/>
                </a:solidFill>
              </a:rPr>
              <a:t>Gypsy/Romany, Travellers of Irish heritage, Caribbean children</a:t>
            </a:r>
            <a:r>
              <a:rPr lang="en-GB" sz="2400" dirty="0"/>
              <a:t>, deprivation </a:t>
            </a:r>
            <a:r>
              <a:rPr lang="en-GB" dirty="0"/>
              <a:t>(Department for Education, 2017; 2019; 2020)</a:t>
            </a:r>
          </a:p>
          <a:p>
            <a:pPr marL="285750" indent="-285750">
              <a:buFont typeface="Arial" panose="020B0604020202020204" pitchFamily="34" charset="0"/>
              <a:buChar char="•"/>
            </a:pPr>
            <a:r>
              <a:rPr lang="en-GB" sz="2400" dirty="0">
                <a:solidFill>
                  <a:schemeClr val="accent2"/>
                </a:solidFill>
              </a:rPr>
              <a:t>Mixed White/Black Caribbean children were the dual ethnicity group at highest risk of exclusion </a:t>
            </a:r>
            <a:r>
              <a:rPr lang="en-GB" dirty="0"/>
              <a:t>(Lewis &amp; </a:t>
            </a:r>
            <a:r>
              <a:rPr lang="en-GB" dirty="0" err="1"/>
              <a:t>Demie</a:t>
            </a:r>
            <a:r>
              <a:rPr lang="en-GB" dirty="0"/>
              <a:t>, 2019)</a:t>
            </a:r>
          </a:p>
          <a:p>
            <a:pPr marL="285750" indent="-285750">
              <a:buFont typeface="Arial" panose="020B0604020202020204" pitchFamily="34" charset="0"/>
              <a:buChar char="•"/>
            </a:pPr>
            <a:r>
              <a:rPr lang="en-GB" sz="2400" dirty="0">
                <a:solidFill>
                  <a:schemeClr val="accent2"/>
                </a:solidFill>
              </a:rPr>
              <a:t>Girls from Black and Mixed (White) Caribbean heritages </a:t>
            </a:r>
            <a:r>
              <a:rPr lang="en-GB" dirty="0"/>
              <a:t>(Agenda, 2021)</a:t>
            </a:r>
          </a:p>
          <a:p>
            <a:r>
              <a:rPr lang="en-GB" sz="2400" dirty="0"/>
              <a:t>		93% of girls in Surrey were White; 86% White British</a:t>
            </a:r>
          </a:p>
        </p:txBody>
      </p:sp>
    </p:spTree>
    <p:extLst>
      <p:ext uri="{BB962C8B-B14F-4D97-AF65-F5344CB8AC3E}">
        <p14:creationId xmlns:p14="http://schemas.microsoft.com/office/powerpoint/2010/main" val="2647804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152400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2082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152400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09402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152400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6685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5" y="381380"/>
            <a:ext cx="7000875" cy="922130"/>
          </a:xfrm>
        </p:spPr>
        <p:txBody>
          <a:bodyPr/>
          <a:lstStyle/>
          <a:p>
            <a:r>
              <a:rPr lang="en-GB" dirty="0"/>
              <a:t>Evidence-based vulnerability factors for permanent school exclusion</a:t>
            </a:r>
          </a:p>
        </p:txBody>
      </p:sp>
      <p:sp>
        <p:nvSpPr>
          <p:cNvPr id="4" name="Content Placeholder 3"/>
          <p:cNvSpPr>
            <a:spLocks noGrp="1"/>
          </p:cNvSpPr>
          <p:nvPr>
            <p:ph idx="1"/>
          </p:nvPr>
        </p:nvSpPr>
        <p:spPr>
          <a:xfrm>
            <a:off x="1666875" y="1458102"/>
            <a:ext cx="8772526" cy="5037948"/>
          </a:xfrm>
        </p:spPr>
        <p:txBody>
          <a:bodyPr/>
          <a:lstStyle/>
          <a:p>
            <a:pPr marL="285750" indent="-285750">
              <a:buFont typeface="Arial" panose="020B0604020202020204" pitchFamily="34" charset="0"/>
              <a:buChar char="•"/>
            </a:pPr>
            <a:r>
              <a:rPr lang="en-GB" sz="2400" dirty="0">
                <a:solidFill>
                  <a:srgbClr val="00B050"/>
                </a:solidFill>
              </a:rPr>
              <a:t>Boys,</a:t>
            </a:r>
            <a:r>
              <a:rPr lang="en-GB" sz="2400" dirty="0"/>
              <a:t> </a:t>
            </a:r>
            <a:r>
              <a:rPr lang="en-GB" sz="2400" dirty="0">
                <a:solidFill>
                  <a:srgbClr val="00B050"/>
                </a:solidFill>
              </a:rPr>
              <a:t>a history of contact with social care services</a:t>
            </a:r>
            <a:r>
              <a:rPr lang="en-GB" sz="2400" dirty="0"/>
              <a:t>, from disadvantaged communities, </a:t>
            </a:r>
            <a:r>
              <a:rPr lang="en-GB" sz="2400" dirty="0">
                <a:solidFill>
                  <a:srgbClr val="00B050"/>
                </a:solidFill>
              </a:rPr>
              <a:t>SEN statements </a:t>
            </a:r>
            <a:r>
              <a:rPr lang="en-GB" dirty="0"/>
              <a:t>(Timpson Review,2019)</a:t>
            </a:r>
          </a:p>
          <a:p>
            <a:pPr marL="285750" indent="-285750">
              <a:buFont typeface="Arial" panose="020B0604020202020204" pitchFamily="34" charset="0"/>
              <a:buChar char="•"/>
            </a:pPr>
            <a:r>
              <a:rPr lang="en-GB" sz="2400" dirty="0">
                <a:solidFill>
                  <a:srgbClr val="00B050"/>
                </a:solidFill>
              </a:rPr>
              <a:t>Adverse childhood experiences: neglect, abuse, being supported by or under the care of Local Authority services</a:t>
            </a:r>
            <a:r>
              <a:rPr lang="en-GB" sz="2400" dirty="0"/>
              <a:t> </a:t>
            </a:r>
            <a:r>
              <a:rPr lang="en-GB" dirty="0"/>
              <a:t>(Scottish Government, 2018)</a:t>
            </a:r>
          </a:p>
          <a:p>
            <a:pPr marL="285750" indent="-285750">
              <a:buFont typeface="Arial" panose="020B0604020202020204" pitchFamily="34" charset="0"/>
              <a:buChar char="•"/>
            </a:pPr>
            <a:r>
              <a:rPr lang="en-GB" sz="2400" dirty="0">
                <a:solidFill>
                  <a:srgbClr val="FF9900"/>
                </a:solidFill>
              </a:rPr>
              <a:t>Gypsy/Romany, Travellers of Irish heritage, Caribbean children</a:t>
            </a:r>
            <a:r>
              <a:rPr lang="en-GB" sz="2400" dirty="0"/>
              <a:t>, </a:t>
            </a:r>
            <a:r>
              <a:rPr lang="en-GB" sz="2400" dirty="0">
                <a:solidFill>
                  <a:srgbClr val="00B050"/>
                </a:solidFill>
              </a:rPr>
              <a:t>deprivation</a:t>
            </a:r>
            <a:r>
              <a:rPr lang="en-GB" sz="2400" dirty="0"/>
              <a:t> </a:t>
            </a:r>
            <a:r>
              <a:rPr lang="en-GB" dirty="0"/>
              <a:t>(Department for Education, 2017; 2019; 2020)</a:t>
            </a:r>
          </a:p>
          <a:p>
            <a:pPr marL="285750" indent="-285750">
              <a:buFont typeface="Arial" panose="020B0604020202020204" pitchFamily="34" charset="0"/>
              <a:buChar char="•"/>
            </a:pPr>
            <a:r>
              <a:rPr lang="en-GB" sz="2400" dirty="0">
                <a:solidFill>
                  <a:schemeClr val="accent2"/>
                </a:solidFill>
              </a:rPr>
              <a:t>Mixed White/Black Caribbean children were the dual ethnicity group at highest risk of exclusion </a:t>
            </a:r>
            <a:r>
              <a:rPr lang="en-GB" dirty="0"/>
              <a:t>(Lewis &amp; </a:t>
            </a:r>
            <a:r>
              <a:rPr lang="en-GB" dirty="0" err="1"/>
              <a:t>Demie</a:t>
            </a:r>
            <a:r>
              <a:rPr lang="en-GB" dirty="0"/>
              <a:t>, 2019)</a:t>
            </a:r>
          </a:p>
          <a:p>
            <a:pPr marL="285750" indent="-285750">
              <a:buFont typeface="Arial" panose="020B0604020202020204" pitchFamily="34" charset="0"/>
              <a:buChar char="•"/>
            </a:pPr>
            <a:r>
              <a:rPr lang="en-GB" sz="2400" dirty="0">
                <a:solidFill>
                  <a:schemeClr val="accent2"/>
                </a:solidFill>
              </a:rPr>
              <a:t>Girls from Black and Mixed (White) Caribbean heritages </a:t>
            </a:r>
            <a:r>
              <a:rPr lang="en-GB" dirty="0"/>
              <a:t>(Agenda, 2021)</a:t>
            </a:r>
          </a:p>
          <a:p>
            <a:r>
              <a:rPr lang="en-GB" sz="2400" dirty="0"/>
              <a:t>		93% of girls in Surrey were White; 86% White British</a:t>
            </a:r>
          </a:p>
        </p:txBody>
      </p:sp>
    </p:spTree>
    <p:extLst>
      <p:ext uri="{BB962C8B-B14F-4D97-AF65-F5344CB8AC3E}">
        <p14:creationId xmlns:p14="http://schemas.microsoft.com/office/powerpoint/2010/main" val="1381193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152400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533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52400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2991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1595120" y="0"/>
          <a:ext cx="9072880" cy="67868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8156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94453" y="965779"/>
            <a:ext cx="8185867" cy="1502881"/>
          </a:xfrm>
        </p:spPr>
        <p:txBody>
          <a:bodyPr/>
          <a:lstStyle/>
          <a:p>
            <a:r>
              <a:rPr lang="en-GB" dirty="0"/>
              <a:t>Welcome </a:t>
            </a:r>
          </a:p>
        </p:txBody>
      </p:sp>
      <p:sp>
        <p:nvSpPr>
          <p:cNvPr id="5" name="Subtitle 4"/>
          <p:cNvSpPr>
            <a:spLocks noGrp="1"/>
          </p:cNvSpPr>
          <p:nvPr>
            <p:ph type="subTitle" idx="1"/>
          </p:nvPr>
        </p:nvSpPr>
        <p:spPr>
          <a:xfrm>
            <a:off x="1994453" y="4468761"/>
            <a:ext cx="6067507" cy="1172497"/>
          </a:xfrm>
        </p:spPr>
        <p:txBody>
          <a:bodyPr anchor="ctr"/>
          <a:lstStyle/>
          <a:p>
            <a:r>
              <a:rPr lang="en-GB" sz="2400" dirty="0"/>
              <a:t>Dr Julie Llewelyn, High Sheriff of Surrey 2021-22</a:t>
            </a:r>
          </a:p>
        </p:txBody>
      </p:sp>
    </p:spTree>
    <p:extLst>
      <p:ext uri="{BB962C8B-B14F-4D97-AF65-F5344CB8AC3E}">
        <p14:creationId xmlns:p14="http://schemas.microsoft.com/office/powerpoint/2010/main" val="4225999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Vulnerabilities to YJ/Police involvement	</a:t>
            </a:r>
          </a:p>
        </p:txBody>
      </p:sp>
      <p:sp>
        <p:nvSpPr>
          <p:cNvPr id="4" name="Content Placeholder 3"/>
          <p:cNvSpPr>
            <a:spLocks noGrp="1"/>
          </p:cNvSpPr>
          <p:nvPr>
            <p:ph sz="quarter" idx="1"/>
          </p:nvPr>
        </p:nvSpPr>
        <p:spPr>
          <a:xfrm>
            <a:off x="1781176" y="1447800"/>
            <a:ext cx="8715375" cy="4572000"/>
          </a:xfrm>
        </p:spPr>
        <p:txBody>
          <a:bodyPr/>
          <a:lstStyle/>
          <a:p>
            <a:r>
              <a:rPr lang="en-GB" sz="2400" dirty="0"/>
              <a:t>In comparison to non-justice-involved children and young people, young people with police and youth justice involvement at or by the time of permanent exclusion were more likely to have:</a:t>
            </a:r>
          </a:p>
          <a:p>
            <a:pPr marL="342900" indent="-342900">
              <a:buFont typeface="Arial" panose="020B0604020202020204" pitchFamily="34" charset="0"/>
              <a:buChar char="•"/>
            </a:pPr>
            <a:r>
              <a:rPr lang="en-GB" sz="2400" dirty="0"/>
              <a:t>SEN support</a:t>
            </a:r>
          </a:p>
          <a:p>
            <a:pPr marL="342900" indent="-342900">
              <a:buFont typeface="Arial" panose="020B0604020202020204" pitchFamily="34" charset="0"/>
              <a:buChar char="•"/>
            </a:pPr>
            <a:r>
              <a:rPr lang="en-GB" sz="2400" dirty="0"/>
              <a:t>History of early help</a:t>
            </a:r>
          </a:p>
          <a:p>
            <a:pPr marL="342900" indent="-342900">
              <a:buFont typeface="Arial" panose="020B0604020202020204" pitchFamily="34" charset="0"/>
              <a:buChar char="•"/>
            </a:pPr>
            <a:r>
              <a:rPr lang="en-GB" sz="2400" dirty="0"/>
              <a:t>Current or prior child in need status</a:t>
            </a:r>
          </a:p>
          <a:p>
            <a:pPr marL="342900" indent="-342900">
              <a:buFont typeface="Arial" panose="020B0604020202020204" pitchFamily="34" charset="0"/>
              <a:buChar char="•"/>
            </a:pPr>
            <a:r>
              <a:rPr lang="en-GB" sz="2400" dirty="0"/>
              <a:t>Early help and child protection status after exclusion </a:t>
            </a:r>
          </a:p>
          <a:p>
            <a:pPr marL="342900" indent="-342900">
              <a:buFont typeface="Arial" panose="020B0604020202020204" pitchFamily="34" charset="0"/>
              <a:buChar char="•"/>
            </a:pPr>
            <a:endParaRPr lang="en-GB" sz="2400" dirty="0"/>
          </a:p>
          <a:p>
            <a:r>
              <a:rPr lang="en-GB" sz="2400" dirty="0"/>
              <a:t>Children and young people on an EHCP were less likely to have contact with the police and youth justice services. </a:t>
            </a:r>
          </a:p>
        </p:txBody>
      </p:sp>
    </p:spTree>
    <p:extLst>
      <p:ext uri="{BB962C8B-B14F-4D97-AF65-F5344CB8AC3E}">
        <p14:creationId xmlns:p14="http://schemas.microsoft.com/office/powerpoint/2010/main" val="3760224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the link between fixed term and permanent exclusions?</a:t>
            </a:r>
          </a:p>
        </p:txBody>
      </p:sp>
      <p:graphicFrame>
        <p:nvGraphicFramePr>
          <p:cNvPr id="5" name="Content Placeholder 4"/>
          <p:cNvGraphicFramePr>
            <a:graphicFrameLocks noGrp="1"/>
          </p:cNvGraphicFramePr>
          <p:nvPr>
            <p:ph sz="quarter" idx="1"/>
          </p:nvPr>
        </p:nvGraphicFramePr>
        <p:xfrm>
          <a:off x="1638300" y="1385890"/>
          <a:ext cx="8886824" cy="5418169"/>
        </p:xfrm>
        <a:graphic>
          <a:graphicData uri="http://schemas.openxmlformats.org/drawingml/2006/table">
            <a:tbl>
              <a:tblPr firstRow="1" bandRow="1">
                <a:tableStyleId>{5C22544A-7EE6-4342-B048-85BDC9FD1C3A}</a:tableStyleId>
              </a:tblPr>
              <a:tblGrid>
                <a:gridCol w="4457700">
                  <a:extLst>
                    <a:ext uri="{9D8B030D-6E8A-4147-A177-3AD203B41FA5}">
                      <a16:colId xmlns:a16="http://schemas.microsoft.com/office/drawing/2014/main" val="20000"/>
                    </a:ext>
                  </a:extLst>
                </a:gridCol>
                <a:gridCol w="4429124">
                  <a:extLst>
                    <a:ext uri="{9D8B030D-6E8A-4147-A177-3AD203B41FA5}">
                      <a16:colId xmlns:a16="http://schemas.microsoft.com/office/drawing/2014/main" val="20001"/>
                    </a:ext>
                  </a:extLst>
                </a:gridCol>
              </a:tblGrid>
              <a:tr h="803870">
                <a:tc>
                  <a:txBody>
                    <a:bodyPr/>
                    <a:lstStyle/>
                    <a:p>
                      <a:pPr algn="ctr"/>
                      <a:r>
                        <a:rPr lang="en-GB" sz="2400" dirty="0"/>
                        <a:t>CYP without a history</a:t>
                      </a:r>
                      <a:r>
                        <a:rPr lang="en-GB" sz="2400" baseline="0" dirty="0"/>
                        <a:t> of FTE (28%)</a:t>
                      </a:r>
                      <a:endParaRPr lang="en-GB" sz="2400" dirty="0"/>
                    </a:p>
                  </a:txBody>
                  <a:tcPr/>
                </a:tc>
                <a:tc>
                  <a:txBody>
                    <a:bodyPr/>
                    <a:lstStyle/>
                    <a:p>
                      <a:pPr algn="ctr"/>
                      <a:r>
                        <a:rPr lang="en-GB" sz="2400" dirty="0"/>
                        <a:t>CYP with a history of FTE (72%)</a:t>
                      </a:r>
                    </a:p>
                  </a:txBody>
                  <a:tcPr/>
                </a:tc>
                <a:extLst>
                  <a:ext uri="{0D108BD9-81ED-4DB2-BD59-A6C34878D82A}">
                    <a16:rowId xmlns:a16="http://schemas.microsoft.com/office/drawing/2014/main" val="10000"/>
                  </a:ext>
                </a:extLst>
              </a:tr>
              <a:tr h="803870">
                <a:tc>
                  <a:txBody>
                    <a:bodyPr/>
                    <a:lstStyle/>
                    <a:p>
                      <a:r>
                        <a:rPr lang="en-GB" sz="2400" dirty="0"/>
                        <a:t>Drug and alcohol related</a:t>
                      </a:r>
                      <a:r>
                        <a:rPr lang="en-GB" sz="2400" baseline="0" dirty="0"/>
                        <a:t> behaviour</a:t>
                      </a:r>
                      <a:endParaRPr lang="en-GB" sz="2400" dirty="0"/>
                    </a:p>
                  </a:txBody>
                  <a:tcPr/>
                </a:tc>
                <a:tc>
                  <a:txBody>
                    <a:bodyPr/>
                    <a:lstStyle/>
                    <a:p>
                      <a:r>
                        <a:rPr lang="en-GB" sz="2400" dirty="0"/>
                        <a:t>Persistent, disruptive</a:t>
                      </a:r>
                      <a:r>
                        <a:rPr lang="en-GB" sz="2400" baseline="0" dirty="0"/>
                        <a:t> behaviour</a:t>
                      </a:r>
                      <a:endParaRPr lang="en-GB" sz="2400" dirty="0"/>
                    </a:p>
                  </a:txBody>
                  <a:tcPr/>
                </a:tc>
                <a:extLst>
                  <a:ext uri="{0D108BD9-81ED-4DB2-BD59-A6C34878D82A}">
                    <a16:rowId xmlns:a16="http://schemas.microsoft.com/office/drawing/2014/main" val="10001"/>
                  </a:ext>
                </a:extLst>
              </a:tr>
              <a:tr h="803870">
                <a:tc>
                  <a:txBody>
                    <a:bodyPr/>
                    <a:lstStyle/>
                    <a:p>
                      <a:r>
                        <a:rPr lang="en-GB" sz="2400" dirty="0"/>
                        <a:t>Average age of 15 years (range 13-18)</a:t>
                      </a:r>
                    </a:p>
                  </a:txBody>
                  <a:tcPr/>
                </a:tc>
                <a:tc>
                  <a:txBody>
                    <a:bodyPr/>
                    <a:lstStyle/>
                    <a:p>
                      <a:r>
                        <a:rPr lang="en-GB" sz="2400" dirty="0"/>
                        <a:t>Average</a:t>
                      </a:r>
                      <a:r>
                        <a:rPr lang="en-GB" sz="2400" baseline="0" dirty="0"/>
                        <a:t> age of 12 years (range 5-18)</a:t>
                      </a:r>
                      <a:endParaRPr lang="en-GB" sz="2400" dirty="0"/>
                    </a:p>
                  </a:txBody>
                  <a:tcPr/>
                </a:tc>
                <a:extLst>
                  <a:ext uri="{0D108BD9-81ED-4DB2-BD59-A6C34878D82A}">
                    <a16:rowId xmlns:a16="http://schemas.microsoft.com/office/drawing/2014/main" val="10002"/>
                  </a:ext>
                </a:extLst>
              </a:tr>
              <a:tr h="1228871">
                <a:tc>
                  <a:txBody>
                    <a:bodyPr/>
                    <a:lstStyle/>
                    <a:p>
                      <a:r>
                        <a:rPr lang="en-GB" sz="2400" dirty="0"/>
                        <a:t>Minimal</a:t>
                      </a:r>
                      <a:r>
                        <a:rPr lang="en-GB" sz="2400" baseline="0" dirty="0"/>
                        <a:t> YJS contact before exclusion</a:t>
                      </a:r>
                      <a:endParaRPr lang="en-GB" sz="2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t>40%</a:t>
                      </a:r>
                      <a:r>
                        <a:rPr lang="en-GB" sz="2400" baseline="0" dirty="0"/>
                        <a:t> </a:t>
                      </a:r>
                      <a:r>
                        <a:rPr lang="en-GB" sz="2400" dirty="0"/>
                        <a:t>known to police/YJS before/at exclusion</a:t>
                      </a:r>
                    </a:p>
                    <a:p>
                      <a:endParaRPr lang="en-GB" sz="2400" dirty="0"/>
                    </a:p>
                  </a:txBody>
                  <a:tcPr/>
                </a:tc>
                <a:extLst>
                  <a:ext uri="{0D108BD9-81ED-4DB2-BD59-A6C34878D82A}">
                    <a16:rowId xmlns:a16="http://schemas.microsoft.com/office/drawing/2014/main" val="10003"/>
                  </a:ext>
                </a:extLst>
              </a:tr>
              <a:tr h="860209">
                <a:tc>
                  <a:txBody>
                    <a:bodyPr/>
                    <a:lstStyle/>
                    <a:p>
                      <a:r>
                        <a:rPr lang="en-GB" sz="2400" dirty="0"/>
                        <a:t>No contact with YJS/police after exclusion</a:t>
                      </a:r>
                    </a:p>
                  </a:txBody>
                  <a:tcPr/>
                </a:tc>
                <a:tc>
                  <a:txBody>
                    <a:bodyPr/>
                    <a:lstStyle/>
                    <a:p>
                      <a:r>
                        <a:rPr lang="en-GB" sz="2400" dirty="0"/>
                        <a:t>17%</a:t>
                      </a:r>
                      <a:r>
                        <a:rPr lang="en-GB" sz="2400" baseline="0" dirty="0"/>
                        <a:t> first contact with YJS/police after exclusion</a:t>
                      </a:r>
                      <a:endParaRPr lang="en-GB" sz="2400" dirty="0"/>
                    </a:p>
                  </a:txBody>
                  <a:tcPr/>
                </a:tc>
                <a:extLst>
                  <a:ext uri="{0D108BD9-81ED-4DB2-BD59-A6C34878D82A}">
                    <a16:rowId xmlns:a16="http://schemas.microsoft.com/office/drawing/2014/main" val="10004"/>
                  </a:ext>
                </a:extLst>
              </a:tr>
              <a:tr h="860209">
                <a:tc>
                  <a:txBody>
                    <a:bodyPr/>
                    <a:lstStyle/>
                    <a:p>
                      <a:endParaRPr lang="en-GB" sz="2400" dirty="0"/>
                    </a:p>
                  </a:txBody>
                  <a:tcPr/>
                </a:tc>
                <a:tc>
                  <a:txBody>
                    <a:bodyPr/>
                    <a:lstStyle/>
                    <a:p>
                      <a:r>
                        <a:rPr lang="en-GB" sz="2400" dirty="0"/>
                        <a:t>3+ vulnerabilities relating to FSM, social care, SEND</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11117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points from our data - 1</a:t>
            </a:r>
          </a:p>
        </p:txBody>
      </p:sp>
      <p:sp>
        <p:nvSpPr>
          <p:cNvPr id="3" name="Content Placeholder 2"/>
          <p:cNvSpPr>
            <a:spLocks noGrp="1"/>
          </p:cNvSpPr>
          <p:nvPr>
            <p:ph sz="quarter" idx="1"/>
          </p:nvPr>
        </p:nvSpPr>
        <p:spPr>
          <a:xfrm>
            <a:off x="1783492" y="1447800"/>
            <a:ext cx="8662086" cy="4572000"/>
          </a:xfrm>
        </p:spPr>
        <p:txBody>
          <a:bodyPr/>
          <a:lstStyle/>
          <a:p>
            <a:r>
              <a:rPr lang="en-GB" sz="2800" dirty="0"/>
              <a:t>In comparison to national averages, children and young people excluded from schools in Surrey include a higher prevalence of:</a:t>
            </a:r>
          </a:p>
          <a:p>
            <a:pPr marL="457200" indent="-457200">
              <a:buFont typeface="Arial" panose="020B0604020202020204" pitchFamily="34" charset="0"/>
              <a:buChar char="•"/>
            </a:pPr>
            <a:r>
              <a:rPr lang="en-GB" sz="2800" dirty="0"/>
              <a:t>Eligibility for free school meals</a:t>
            </a:r>
          </a:p>
          <a:p>
            <a:pPr marL="457200" indent="-457200">
              <a:buFont typeface="Arial" panose="020B0604020202020204" pitchFamily="34" charset="0"/>
              <a:buChar char="•"/>
            </a:pPr>
            <a:r>
              <a:rPr lang="en-GB" sz="2800" dirty="0"/>
              <a:t>Social care vulnerability</a:t>
            </a:r>
          </a:p>
          <a:p>
            <a:pPr marL="457200" indent="-457200">
              <a:buFont typeface="Arial" panose="020B0604020202020204" pitchFamily="34" charset="0"/>
              <a:buChar char="•"/>
            </a:pPr>
            <a:r>
              <a:rPr lang="en-GB" sz="2800" dirty="0"/>
              <a:t>Multiple needs</a:t>
            </a:r>
          </a:p>
          <a:p>
            <a:endParaRPr lang="en-GB" dirty="0"/>
          </a:p>
        </p:txBody>
      </p:sp>
    </p:spTree>
    <p:extLst>
      <p:ext uri="{BB962C8B-B14F-4D97-AF65-F5344CB8AC3E}">
        <p14:creationId xmlns:p14="http://schemas.microsoft.com/office/powerpoint/2010/main" val="1933519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points from our data - 2</a:t>
            </a:r>
          </a:p>
        </p:txBody>
      </p:sp>
      <p:sp>
        <p:nvSpPr>
          <p:cNvPr id="3" name="Content Placeholder 2"/>
          <p:cNvSpPr>
            <a:spLocks noGrp="1"/>
          </p:cNvSpPr>
          <p:nvPr>
            <p:ph sz="quarter" idx="1"/>
          </p:nvPr>
        </p:nvSpPr>
        <p:spPr>
          <a:xfrm>
            <a:off x="1783492" y="1447800"/>
            <a:ext cx="8662086" cy="4572000"/>
          </a:xfrm>
        </p:spPr>
        <p:txBody>
          <a:bodyPr/>
          <a:lstStyle/>
          <a:p>
            <a:r>
              <a:rPr lang="en-GB" sz="2800" dirty="0"/>
              <a:t>Most young people who were justice-involved had their first contact before or at the time of permanent exclusion.</a:t>
            </a:r>
          </a:p>
          <a:p>
            <a:r>
              <a:rPr lang="en-GB" sz="2800" dirty="0"/>
              <a:t>	Not all of these CYP continued to be justice-involved.</a:t>
            </a:r>
          </a:p>
          <a:p>
            <a:r>
              <a:rPr lang="en-GB" sz="2800" dirty="0"/>
              <a:t>BUT: SEN support, </a:t>
            </a:r>
            <a:r>
              <a:rPr lang="en-GB" sz="2800" dirty="0" err="1"/>
              <a:t>hx</a:t>
            </a:r>
            <a:r>
              <a:rPr lang="en-GB" sz="2800" dirty="0"/>
              <a:t> early help, current/</a:t>
            </a:r>
            <a:r>
              <a:rPr lang="en-GB" sz="2800" dirty="0" err="1"/>
              <a:t>hx</a:t>
            </a:r>
            <a:r>
              <a:rPr lang="en-GB" sz="2800" dirty="0"/>
              <a:t> </a:t>
            </a:r>
            <a:r>
              <a:rPr lang="en-GB" sz="2800" dirty="0" err="1"/>
              <a:t>CiN</a:t>
            </a:r>
            <a:endParaRPr lang="en-GB" sz="2800" dirty="0"/>
          </a:p>
          <a:p>
            <a:r>
              <a:rPr lang="en-GB" sz="2800" dirty="0"/>
              <a:t>CYP first justice-involved after exclusion  had multiple vulnerabilities</a:t>
            </a:r>
          </a:p>
          <a:p>
            <a:r>
              <a:rPr lang="en-GB" sz="2800" dirty="0"/>
              <a:t>No FTE – unlikely to be justice-involved, or SEN, or FSM</a:t>
            </a:r>
          </a:p>
          <a:p>
            <a:r>
              <a:rPr lang="en-GB" sz="2800" dirty="0"/>
              <a:t>FTE – YJS/police, multiple vulnerabilities</a:t>
            </a:r>
            <a:endParaRPr lang="en-GB" dirty="0"/>
          </a:p>
        </p:txBody>
      </p:sp>
    </p:spTree>
    <p:extLst>
      <p:ext uri="{BB962C8B-B14F-4D97-AF65-F5344CB8AC3E}">
        <p14:creationId xmlns:p14="http://schemas.microsoft.com/office/powerpoint/2010/main" val="870021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4" name="Content Placeholder 3"/>
          <p:cNvSpPr>
            <a:spLocks noGrp="1"/>
          </p:cNvSpPr>
          <p:nvPr>
            <p:ph idx="1"/>
          </p:nvPr>
        </p:nvSpPr>
        <p:spPr>
          <a:xfrm>
            <a:off x="1706880" y="1432560"/>
            <a:ext cx="8839200" cy="5074920"/>
          </a:xfrm>
        </p:spPr>
        <p:txBody>
          <a:bodyPr/>
          <a:lstStyle/>
          <a:p>
            <a:r>
              <a:rPr lang="en-GB" dirty="0"/>
              <a:t>Identification and intervention for multiple needs</a:t>
            </a:r>
          </a:p>
          <a:p>
            <a:pPr lvl="1"/>
            <a:r>
              <a:rPr lang="en-GB" sz="2200" dirty="0">
                <a:solidFill>
                  <a:schemeClr val="accent1"/>
                </a:solidFill>
              </a:rPr>
              <a:t>objective, evidence-based indicator for vulnerability to exclusion</a:t>
            </a:r>
          </a:p>
          <a:p>
            <a:pPr lvl="1"/>
            <a:r>
              <a:rPr lang="en-GB" sz="2200" dirty="0">
                <a:solidFill>
                  <a:schemeClr val="accent1"/>
                </a:solidFill>
              </a:rPr>
              <a:t>early intervention, service engagement, services linking up with schools.</a:t>
            </a:r>
          </a:p>
          <a:p>
            <a:pPr lvl="1"/>
            <a:r>
              <a:rPr lang="en-GB" sz="2200" dirty="0">
                <a:solidFill>
                  <a:schemeClr val="accent1"/>
                </a:solidFill>
              </a:rPr>
              <a:t>a marker for early help and child in need status. Information about behaviour support approaches and additional needs to follow children through phase transitions.</a:t>
            </a:r>
          </a:p>
          <a:p>
            <a:r>
              <a:rPr lang="en-GB" dirty="0"/>
              <a:t>Services to work together to prevent school exclusions</a:t>
            </a:r>
          </a:p>
          <a:p>
            <a:pPr lvl="1"/>
            <a:r>
              <a:rPr lang="en-GB" dirty="0">
                <a:solidFill>
                  <a:schemeClr val="accent1"/>
                </a:solidFill>
              </a:rPr>
              <a:t>SALP. How might services link to SALP? Information/data sharing.</a:t>
            </a:r>
          </a:p>
          <a:p>
            <a:r>
              <a:rPr lang="en-GB" dirty="0"/>
              <a:t>There are possibilities of poor life trajectories identified prior to exclusion, not only as a consequence of exclusion. </a:t>
            </a:r>
          </a:p>
          <a:p>
            <a:pPr lvl="1"/>
            <a:r>
              <a:rPr lang="en-GB" dirty="0">
                <a:solidFill>
                  <a:schemeClr val="accent1"/>
                </a:solidFill>
              </a:rPr>
              <a:t>attachment, nurture, trauma.</a:t>
            </a:r>
          </a:p>
          <a:p>
            <a:endParaRPr lang="en-GB" dirty="0"/>
          </a:p>
          <a:p>
            <a:pPr marL="0" indent="0">
              <a:buNone/>
            </a:pPr>
            <a:endParaRPr lang="en-GB" dirty="0"/>
          </a:p>
        </p:txBody>
      </p:sp>
    </p:spTree>
    <p:extLst>
      <p:ext uri="{BB962C8B-B14F-4D97-AF65-F5344CB8AC3E}">
        <p14:creationId xmlns:p14="http://schemas.microsoft.com/office/powerpoint/2010/main" val="1350936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752601" y="4406901"/>
            <a:ext cx="6892925" cy="1362075"/>
          </a:xfrm>
        </p:spPr>
        <p:txBody>
          <a:bodyPr/>
          <a:lstStyle/>
          <a:p>
            <a:r>
              <a:rPr lang="en-GB" dirty="0"/>
              <a:t>Emily.Glorney@rhul.ac.uk</a:t>
            </a:r>
          </a:p>
        </p:txBody>
      </p:sp>
      <p:sp>
        <p:nvSpPr>
          <p:cNvPr id="2" name="TextBox 1"/>
          <p:cNvSpPr txBox="1"/>
          <p:nvPr/>
        </p:nvSpPr>
        <p:spPr>
          <a:xfrm>
            <a:off x="1663382" y="366466"/>
            <a:ext cx="8610600" cy="3539430"/>
          </a:xfrm>
          <a:prstGeom prst="rect">
            <a:avLst/>
          </a:prstGeom>
          <a:noFill/>
        </p:spPr>
        <p:txBody>
          <a:bodyPr wrap="square" rtlCol="0">
            <a:spAutoFit/>
          </a:bodyPr>
          <a:lstStyle/>
          <a:p>
            <a:r>
              <a:rPr lang="en-GB" sz="2400" dirty="0">
                <a:solidFill>
                  <a:schemeClr val="bg2"/>
                </a:solidFill>
              </a:rPr>
              <a:t>Thank you …</a:t>
            </a:r>
          </a:p>
          <a:p>
            <a:r>
              <a:rPr lang="en-GB" sz="2400" dirty="0">
                <a:solidFill>
                  <a:schemeClr val="bg2"/>
                </a:solidFill>
              </a:rPr>
              <a:t>Dr Julie Llewelyn, High Sheriff 2021/22, Lady (Louise) O’Connor DL, Ron Searle, Dr Jim Glover OBE DL, for guidance and support.</a:t>
            </a:r>
          </a:p>
          <a:p>
            <a:endParaRPr lang="en-GB" sz="2400" dirty="0">
              <a:solidFill>
                <a:schemeClr val="bg2"/>
              </a:solidFill>
            </a:endParaRPr>
          </a:p>
          <a:p>
            <a:r>
              <a:rPr lang="en-GB" sz="2400" dirty="0">
                <a:solidFill>
                  <a:schemeClr val="bg2"/>
                </a:solidFill>
              </a:rPr>
              <a:t>Mark Keiller and Sandra Morrison for guidance and facilitation.</a:t>
            </a:r>
          </a:p>
          <a:p>
            <a:endParaRPr lang="en-GB" sz="2400" dirty="0">
              <a:solidFill>
                <a:schemeClr val="bg2"/>
              </a:solidFill>
            </a:endParaRPr>
          </a:p>
          <a:p>
            <a:r>
              <a:rPr lang="en-GB" sz="2000" dirty="0">
                <a:solidFill>
                  <a:schemeClr val="bg2"/>
                </a:solidFill>
              </a:rPr>
              <a:t>Participants, Surrey County Council, Surrey Police, Surrey Youth Justice, NHS and third sector staff, volunteer researchers, and Carl Bussey, Jo Butler, Kirstin Butler, Jessica Clark, Gemma Neathey, Siobhan Neave, Ailsa Quinlan, Bradley Smith, Mairead Warner</a:t>
            </a:r>
          </a:p>
        </p:txBody>
      </p:sp>
    </p:spTree>
    <p:extLst>
      <p:ext uri="{BB962C8B-B14F-4D97-AF65-F5344CB8AC3E}">
        <p14:creationId xmlns:p14="http://schemas.microsoft.com/office/powerpoint/2010/main" val="2196516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45920" y="505838"/>
            <a:ext cx="8732520" cy="2923162"/>
          </a:xfrm>
        </p:spPr>
        <p:txBody>
          <a:bodyPr/>
          <a:lstStyle/>
          <a:p>
            <a:r>
              <a:rPr lang="en-GB" dirty="0"/>
              <a:t>Implementing the Inclusion Agenda</a:t>
            </a:r>
            <a:br>
              <a:rPr lang="en-GB" dirty="0"/>
            </a:br>
            <a:br>
              <a:rPr lang="en-GB" dirty="0"/>
            </a:br>
            <a:r>
              <a:rPr lang="en-GB" dirty="0"/>
              <a:t>The Enhanced Surrey Alternative Learning Provision (SALP)</a:t>
            </a:r>
          </a:p>
        </p:txBody>
      </p:sp>
      <p:sp>
        <p:nvSpPr>
          <p:cNvPr id="5" name="Subtitle 4"/>
          <p:cNvSpPr>
            <a:spLocks noGrp="1"/>
          </p:cNvSpPr>
          <p:nvPr>
            <p:ph type="subTitle" idx="1"/>
          </p:nvPr>
        </p:nvSpPr>
        <p:spPr>
          <a:xfrm>
            <a:off x="1645920" y="4487091"/>
            <a:ext cx="6781800" cy="1198092"/>
          </a:xfrm>
        </p:spPr>
        <p:txBody>
          <a:bodyPr/>
          <a:lstStyle/>
          <a:p>
            <a:r>
              <a:rPr lang="en-GB" sz="2400" dirty="0"/>
              <a:t>Ron Searle, Chair of Surrey Alternative Learning Programme Central Board</a:t>
            </a:r>
          </a:p>
          <a:p>
            <a:r>
              <a:rPr lang="en-GB" dirty="0"/>
              <a:t>Chair of Trustees Inclusive Education Trust; Former Surrey </a:t>
            </a:r>
            <a:r>
              <a:rPr lang="en-GB" dirty="0" err="1"/>
              <a:t>Headteacher</a:t>
            </a:r>
            <a:r>
              <a:rPr lang="en-GB" dirty="0"/>
              <a:t> </a:t>
            </a:r>
          </a:p>
          <a:p>
            <a:endParaRPr lang="en-GB" sz="2400" dirty="0"/>
          </a:p>
        </p:txBody>
      </p:sp>
    </p:spTree>
    <p:extLst>
      <p:ext uri="{BB962C8B-B14F-4D97-AF65-F5344CB8AC3E}">
        <p14:creationId xmlns:p14="http://schemas.microsoft.com/office/powerpoint/2010/main" val="1404945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196482"/>
            <a:ext cx="9791854" cy="6858000"/>
          </a:xfrm>
          <a:prstGeom prst="rect">
            <a:avLst/>
          </a:prstGeom>
        </p:spPr>
      </p:pic>
      <p:sp>
        <p:nvSpPr>
          <p:cNvPr id="7" name="TextBox 6">
            <a:extLst>
              <a:ext uri="{FF2B5EF4-FFF2-40B4-BE49-F238E27FC236}">
                <a16:creationId xmlns:a16="http://schemas.microsoft.com/office/drawing/2014/main" id="{37851208-CEA0-4A48-9545-29FDDBA99B33}"/>
              </a:ext>
            </a:extLst>
          </p:cNvPr>
          <p:cNvSpPr txBox="1"/>
          <p:nvPr/>
        </p:nvSpPr>
        <p:spPr>
          <a:xfrm>
            <a:off x="3403600" y="674400"/>
            <a:ext cx="8788400" cy="4708981"/>
          </a:xfrm>
          <a:prstGeom prst="rect">
            <a:avLst/>
          </a:prstGeom>
          <a:noFill/>
        </p:spPr>
        <p:txBody>
          <a:bodyPr wrap="square" rtlCol="0">
            <a:spAutoFit/>
          </a:bodyPr>
          <a:lstStyle/>
          <a:p>
            <a:pPr algn="ctr"/>
            <a:r>
              <a:rPr lang="en-US" sz="18000" b="1" dirty="0">
                <a:solidFill>
                  <a:srgbClr val="FF0000"/>
                </a:solidFill>
              </a:rPr>
              <a:t>SALP</a:t>
            </a:r>
          </a:p>
          <a:p>
            <a:pPr algn="ctr"/>
            <a:r>
              <a:rPr lang="en-US" sz="6000" b="1" dirty="0">
                <a:solidFill>
                  <a:srgbClr val="FF0000"/>
                </a:solidFill>
              </a:rPr>
              <a:t>Progress since </a:t>
            </a:r>
          </a:p>
          <a:p>
            <a:pPr algn="ctr"/>
            <a:r>
              <a:rPr lang="en-US" sz="6000" b="1" dirty="0">
                <a:solidFill>
                  <a:srgbClr val="FF0000"/>
                </a:solidFill>
              </a:rPr>
              <a:t>2 July 2021 </a:t>
            </a:r>
          </a:p>
        </p:txBody>
      </p:sp>
      <p:sp>
        <p:nvSpPr>
          <p:cNvPr id="2" name="TextBox 1">
            <a:extLst>
              <a:ext uri="{FF2B5EF4-FFF2-40B4-BE49-F238E27FC236}">
                <a16:creationId xmlns:a16="http://schemas.microsoft.com/office/drawing/2014/main" id="{5CC563C5-5028-1946-8AFB-4F67612F6A1E}"/>
              </a:ext>
            </a:extLst>
          </p:cNvPr>
          <p:cNvSpPr txBox="1"/>
          <p:nvPr/>
        </p:nvSpPr>
        <p:spPr>
          <a:xfrm>
            <a:off x="5175512" y="853944"/>
            <a:ext cx="5244575" cy="430887"/>
          </a:xfrm>
          <a:prstGeom prst="rect">
            <a:avLst/>
          </a:prstGeom>
          <a:noFill/>
        </p:spPr>
        <p:txBody>
          <a:bodyPr wrap="square" rtlCol="0">
            <a:spAutoFit/>
          </a:bodyPr>
          <a:lstStyle/>
          <a:p>
            <a:pPr algn="ctr"/>
            <a:r>
              <a:rPr lang="en-US" sz="2200" b="1" dirty="0">
                <a:solidFill>
                  <a:srgbClr val="FF0000"/>
                </a:solidFill>
              </a:rPr>
              <a:t>Surrey Alternative Learning </a:t>
            </a:r>
            <a:r>
              <a:rPr lang="en-US" sz="2200" b="1" dirty="0" err="1">
                <a:solidFill>
                  <a:srgbClr val="FF0000"/>
                </a:solidFill>
              </a:rPr>
              <a:t>Programme</a:t>
            </a:r>
            <a:endParaRPr lang="en-US" sz="2200" b="1" dirty="0">
              <a:solidFill>
                <a:srgbClr val="FF0000"/>
              </a:solidFill>
            </a:endParaRPr>
          </a:p>
        </p:txBody>
      </p:sp>
    </p:spTree>
    <p:extLst>
      <p:ext uri="{BB962C8B-B14F-4D97-AF65-F5344CB8AC3E}">
        <p14:creationId xmlns:p14="http://schemas.microsoft.com/office/powerpoint/2010/main" val="181901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584775"/>
          </a:xfrm>
          <a:prstGeom prst="rect">
            <a:avLst/>
          </a:prstGeom>
          <a:noFill/>
        </p:spPr>
        <p:txBody>
          <a:bodyPr wrap="square" rtlCol="0">
            <a:spAutoFit/>
          </a:bodyPr>
          <a:lstStyle/>
          <a:p>
            <a:pPr algn="ctr"/>
            <a:r>
              <a:rPr lang="en-US" sz="3200" b="1" dirty="0">
                <a:solidFill>
                  <a:srgbClr val="FF0000"/>
                </a:solidFill>
              </a:rPr>
              <a:t>SALP </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3966519" y="1079045"/>
            <a:ext cx="8093676" cy="6548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39750" algn="l"/>
            <a:endParaRPr lang="en-GB" sz="1400" dirty="0">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A09FB981-6D1D-E743-B209-D7FBB2BEA69B}"/>
              </a:ext>
            </a:extLst>
          </p:cNvPr>
          <p:cNvSpPr txBox="1">
            <a:spLocks/>
          </p:cNvSpPr>
          <p:nvPr/>
        </p:nvSpPr>
        <p:spPr>
          <a:xfrm>
            <a:off x="3966519" y="1079045"/>
            <a:ext cx="8093676" cy="553182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b="1" dirty="0">
                <a:latin typeface="Calibri" panose="020F0502020204030204" pitchFamily="34" charset="0"/>
                <a:cs typeface="Calibri" panose="020F0502020204030204" pitchFamily="34" charset="0"/>
              </a:rPr>
              <a:t>Surrey Alternative Learning Programme</a:t>
            </a:r>
          </a:p>
          <a:p>
            <a:pPr algn="l"/>
            <a:endParaRPr lang="en-GB" sz="1600" b="1" dirty="0">
              <a:latin typeface="Calibri" panose="020F0502020204030204" pitchFamily="34" charset="0"/>
              <a:cs typeface="Calibri" panose="020F0502020204030204" pitchFamily="34" charset="0"/>
            </a:endParaRPr>
          </a:p>
          <a:p>
            <a:pPr marL="7159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£1,247,771 devolved as Reducing Exclusions funding was used to create an additional 101 Alternative Provision placements across the county, around 80% of PRU capacity. </a:t>
            </a:r>
          </a:p>
          <a:p>
            <a:pPr marL="715963" indent="-327025" algn="l">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7159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£12,354 per SALP placement, compared to PRU placements costing between £19,695 and £26,116 depending on top up funding by area. </a:t>
            </a:r>
          </a:p>
          <a:p>
            <a:pPr marL="715963" indent="-327025" algn="l">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7159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Funding for the current year and for 2022/23 is agreed at £312,500 per quadrant. (£1.04 per person in Surrey)</a:t>
            </a:r>
          </a:p>
          <a:p>
            <a:pPr algn="l"/>
            <a:endParaRPr lang="en-GB" sz="2800" b="1" dirty="0">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215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p:cTn id="7" dur="1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9">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 calcmode="lin" valueType="num">
                                      <p:cBhvr>
                                        <p:cTn id="14" dur="1000" fill="hold"/>
                                        <p:tgtEl>
                                          <p:spTgt spid="9">
                                            <p:txEl>
                                              <p:pRg st="4" end="4"/>
                                            </p:txEl>
                                          </p:spTgt>
                                        </p:tgtEl>
                                        <p:attrNameLst>
                                          <p:attrName>ppt_w</p:attrName>
                                        </p:attrNameLst>
                                      </p:cBhvr>
                                      <p:tavLst>
                                        <p:tav tm="0">
                                          <p:val>
                                            <p:strVal val="#ppt_w*0.70"/>
                                          </p:val>
                                        </p:tav>
                                        <p:tav tm="100000">
                                          <p:val>
                                            <p:strVal val="#ppt_w"/>
                                          </p:val>
                                        </p:tav>
                                      </p:tavLst>
                                    </p:anim>
                                    <p:anim calcmode="lin" valueType="num">
                                      <p:cBhvr>
                                        <p:cTn id="15" dur="1000" fill="hold"/>
                                        <p:tgtEl>
                                          <p:spTgt spid="9">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 calcmode="lin" valueType="num">
                                      <p:cBhvr>
                                        <p:cTn id="21" dur="1000" fill="hold"/>
                                        <p:tgtEl>
                                          <p:spTgt spid="9">
                                            <p:txEl>
                                              <p:pRg st="6" end="6"/>
                                            </p:txEl>
                                          </p:spTgt>
                                        </p:tgtEl>
                                        <p:attrNameLst>
                                          <p:attrName>ppt_w</p:attrName>
                                        </p:attrNameLst>
                                      </p:cBhvr>
                                      <p:tavLst>
                                        <p:tav tm="0">
                                          <p:val>
                                            <p:strVal val="#ppt_w*0.70"/>
                                          </p:val>
                                        </p:tav>
                                        <p:tav tm="100000">
                                          <p:val>
                                            <p:strVal val="#ppt_w"/>
                                          </p:val>
                                        </p:tav>
                                      </p:tavLst>
                                    </p:anim>
                                    <p:anim calcmode="lin" valueType="num">
                                      <p:cBhvr>
                                        <p:cTn id="22" dur="1000" fill="hold"/>
                                        <p:tgtEl>
                                          <p:spTgt spid="9">
                                            <p:txEl>
                                              <p:pRg st="6" end="6"/>
                                            </p:txEl>
                                          </p:spTgt>
                                        </p:tgtEl>
                                        <p:attrNameLst>
                                          <p:attrName>ppt_h</p:attrName>
                                        </p:attrNameLst>
                                      </p:cBhvr>
                                      <p:tavLst>
                                        <p:tav tm="0">
                                          <p:val>
                                            <p:strVal val="#ppt_h"/>
                                          </p:val>
                                        </p:tav>
                                        <p:tav tm="100000">
                                          <p:val>
                                            <p:strVal val="#ppt_h"/>
                                          </p:val>
                                        </p:tav>
                                      </p:tavLst>
                                    </p:anim>
                                    <p:animEffect transition="in" filter="fade">
                                      <p:cBhvr>
                                        <p:cTn id="23" dur="1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584775"/>
          </a:xfrm>
          <a:prstGeom prst="rect">
            <a:avLst/>
          </a:prstGeom>
          <a:noFill/>
        </p:spPr>
        <p:txBody>
          <a:bodyPr wrap="square" rtlCol="0">
            <a:spAutoFit/>
          </a:bodyPr>
          <a:lstStyle/>
          <a:p>
            <a:pPr algn="ctr"/>
            <a:r>
              <a:rPr lang="en-US" sz="3200" b="1" dirty="0">
                <a:solidFill>
                  <a:srgbClr val="FF0000"/>
                </a:solidFill>
              </a:rPr>
              <a:t>SALP </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3966519" y="1079045"/>
            <a:ext cx="8093676" cy="6548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39750" algn="l"/>
            <a:endParaRPr lang="en-GB" sz="1400" dirty="0">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A09FB981-6D1D-E743-B209-D7FBB2BEA69B}"/>
              </a:ext>
            </a:extLst>
          </p:cNvPr>
          <p:cNvSpPr txBox="1">
            <a:spLocks/>
          </p:cNvSpPr>
          <p:nvPr/>
        </p:nvSpPr>
        <p:spPr>
          <a:xfrm>
            <a:off x="3966519" y="1079045"/>
            <a:ext cx="8093676" cy="55318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b="1" dirty="0">
                <a:latin typeface="Calibri" panose="020F0502020204030204" pitchFamily="34" charset="0"/>
                <a:cs typeface="Calibri" panose="020F0502020204030204" pitchFamily="34" charset="0"/>
              </a:rPr>
              <a:t>Surrey Alternative Learning Programme</a:t>
            </a:r>
          </a:p>
          <a:p>
            <a:pPr algn="l"/>
            <a:r>
              <a:rPr lang="en-GB" b="1" dirty="0">
                <a:latin typeface="Calibri" panose="020F0502020204030204" pitchFamily="34" charset="0"/>
                <a:cs typeface="Calibri" panose="020F0502020204030204" pitchFamily="34" charset="0"/>
              </a:rPr>
              <a:t>How is SALP structured and what are the processes?</a:t>
            </a:r>
          </a:p>
          <a:p>
            <a:pPr algn="l"/>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10218D4-F03C-8D40-A3A6-8B9B5CA6AB5E}"/>
              </a:ext>
            </a:extLst>
          </p:cNvPr>
          <p:cNvSpPr txBox="1"/>
          <p:nvPr/>
        </p:nvSpPr>
        <p:spPr>
          <a:xfrm>
            <a:off x="3966519" y="2025939"/>
            <a:ext cx="7565081"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b="1" dirty="0"/>
              <a:t>Quadrant SALP Board</a:t>
            </a:r>
          </a:p>
          <a:p>
            <a:pPr algn="ctr"/>
            <a:r>
              <a:rPr lang="en-US" sz="1400" b="1" dirty="0"/>
              <a:t>Membership: </a:t>
            </a:r>
            <a:r>
              <a:rPr lang="en-US" sz="1400" dirty="0"/>
              <a:t>Heads of all secondary schools</a:t>
            </a:r>
          </a:p>
          <a:p>
            <a:pPr algn="ctr"/>
            <a:r>
              <a:rPr lang="en-US" sz="1400" b="1" dirty="0"/>
              <a:t>Meetings: </a:t>
            </a:r>
            <a:r>
              <a:rPr lang="en-US" sz="1400" dirty="0"/>
              <a:t>Annual in September Decision Making Meetings (£312,500), then half termly.</a:t>
            </a:r>
          </a:p>
          <a:p>
            <a:pPr algn="ctr"/>
            <a:r>
              <a:rPr lang="en-US" sz="1400" i="1" dirty="0"/>
              <a:t>(What </a:t>
            </a:r>
            <a:r>
              <a:rPr lang="en-US" sz="1400" i="1" dirty="0" err="1"/>
              <a:t>programmes</a:t>
            </a:r>
            <a:r>
              <a:rPr lang="en-US" sz="1400" i="1" dirty="0"/>
              <a:t> will be funded? How many student places? What will be the cost to schools? Are there non-participant schools?)</a:t>
            </a:r>
          </a:p>
        </p:txBody>
      </p:sp>
      <p:sp>
        <p:nvSpPr>
          <p:cNvPr id="10" name="TextBox 9">
            <a:extLst>
              <a:ext uri="{FF2B5EF4-FFF2-40B4-BE49-F238E27FC236}">
                <a16:creationId xmlns:a16="http://schemas.microsoft.com/office/drawing/2014/main" id="{EC3F0C13-6218-8543-A7E7-F15F63B59C86}"/>
              </a:ext>
            </a:extLst>
          </p:cNvPr>
          <p:cNvSpPr txBox="1"/>
          <p:nvPr/>
        </p:nvSpPr>
        <p:spPr>
          <a:xfrm>
            <a:off x="3966516" y="3662985"/>
            <a:ext cx="7565081"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b="1" dirty="0"/>
              <a:t>Quadrant Executive SALP Committees</a:t>
            </a:r>
          </a:p>
          <a:p>
            <a:pPr algn="ctr"/>
            <a:r>
              <a:rPr lang="en-US" sz="1400" b="1" dirty="0"/>
              <a:t>Membership: </a:t>
            </a:r>
            <a:r>
              <a:rPr lang="en-US" sz="1400" dirty="0"/>
              <a:t>Headteacher rep from each borough, LA Inclusion Officer, PRU heads, FE/GFE Principals </a:t>
            </a:r>
          </a:p>
          <a:p>
            <a:pPr algn="ctr"/>
            <a:r>
              <a:rPr lang="en-US" sz="1400" dirty="0"/>
              <a:t> </a:t>
            </a:r>
            <a:r>
              <a:rPr lang="en-US" sz="1400" b="1" dirty="0"/>
              <a:t>Meetings: </a:t>
            </a:r>
            <a:r>
              <a:rPr lang="en-US" sz="1400" dirty="0"/>
              <a:t>Half-termly</a:t>
            </a:r>
          </a:p>
          <a:p>
            <a:pPr algn="ctr"/>
            <a:r>
              <a:rPr lang="en-US" sz="1400" i="1" dirty="0"/>
              <a:t>(Oversight of exclusions, placement occupancy, funding, ‘gatekeeping’ to support schools in avoiding </a:t>
            </a:r>
            <a:r>
              <a:rPr lang="en-US" sz="1400" i="1" dirty="0" err="1"/>
              <a:t>Pex</a:t>
            </a:r>
            <a:r>
              <a:rPr lang="en-US" sz="1400" i="1" dirty="0"/>
              <a:t>)</a:t>
            </a:r>
          </a:p>
        </p:txBody>
      </p:sp>
      <p:sp>
        <p:nvSpPr>
          <p:cNvPr id="11" name="TextBox 10">
            <a:extLst>
              <a:ext uri="{FF2B5EF4-FFF2-40B4-BE49-F238E27FC236}">
                <a16:creationId xmlns:a16="http://schemas.microsoft.com/office/drawing/2014/main" id="{4DA10261-AE12-B04B-9671-0F9A1262BE66}"/>
              </a:ext>
            </a:extLst>
          </p:cNvPr>
          <p:cNvSpPr txBox="1"/>
          <p:nvPr/>
        </p:nvSpPr>
        <p:spPr>
          <a:xfrm>
            <a:off x="3966517" y="5300032"/>
            <a:ext cx="7565081"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b="1" dirty="0"/>
              <a:t>Central SALP Board</a:t>
            </a:r>
          </a:p>
          <a:p>
            <a:pPr algn="ctr"/>
            <a:r>
              <a:rPr lang="en-US" sz="1400" b="1" dirty="0"/>
              <a:t>Membership: </a:t>
            </a:r>
            <a:r>
              <a:rPr lang="en-US" sz="1400" dirty="0"/>
              <a:t>Independent Chair, Assistant Director for </a:t>
            </a:r>
            <a:r>
              <a:rPr lang="en-GB" sz="1400" dirty="0"/>
              <a:t>Inclusion and Additional Needs, </a:t>
            </a:r>
            <a:r>
              <a:rPr lang="en-US" sz="1400" dirty="0"/>
              <a:t>Chairs of Quadrant Exec. Committees, LA Multi-Disciplinary Lead &amp; Inclusion Officers,</a:t>
            </a:r>
          </a:p>
          <a:p>
            <a:pPr algn="ctr"/>
            <a:r>
              <a:rPr lang="en-US" sz="1400" b="1" dirty="0"/>
              <a:t>Meetings: </a:t>
            </a:r>
            <a:r>
              <a:rPr lang="en-US" sz="1400" dirty="0"/>
              <a:t>Half-termly</a:t>
            </a:r>
          </a:p>
          <a:p>
            <a:pPr algn="ctr"/>
            <a:r>
              <a:rPr lang="en-US" sz="1400" i="1" dirty="0"/>
              <a:t>(Monitoring, evaluation, QA, accountability)</a:t>
            </a:r>
          </a:p>
        </p:txBody>
      </p:sp>
      <p:cxnSp>
        <p:nvCxnSpPr>
          <p:cNvPr id="7" name="Straight Arrow Connector 6">
            <a:extLst>
              <a:ext uri="{FF2B5EF4-FFF2-40B4-BE49-F238E27FC236}">
                <a16:creationId xmlns:a16="http://schemas.microsoft.com/office/drawing/2014/main" id="{CBA44C7A-ACA6-2547-98DB-65E49CC855E6}"/>
              </a:ext>
            </a:extLst>
          </p:cNvPr>
          <p:cNvCxnSpPr>
            <a:stCxn id="3" idx="2"/>
          </p:cNvCxnSpPr>
          <p:nvPr/>
        </p:nvCxnSpPr>
        <p:spPr>
          <a:xfrm flipH="1">
            <a:off x="7749056" y="3349378"/>
            <a:ext cx="4" cy="3010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759ADA0-50E1-8449-983B-CD5670475A2D}"/>
              </a:ext>
            </a:extLst>
          </p:cNvPr>
          <p:cNvCxnSpPr/>
          <p:nvPr/>
        </p:nvCxnSpPr>
        <p:spPr>
          <a:xfrm flipH="1">
            <a:off x="7778342" y="4999030"/>
            <a:ext cx="4" cy="3010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9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A27144E-0836-224A-AD8C-737B1470A503}"/>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p:blipFill>
        <p:spPr>
          <a:xfrm>
            <a:off x="4177215" y="615"/>
            <a:ext cx="3872080" cy="5472906"/>
          </a:xfrm>
        </p:spPr>
      </p:pic>
    </p:spTree>
    <p:extLst>
      <p:ext uri="{BB962C8B-B14F-4D97-AF65-F5344CB8AC3E}">
        <p14:creationId xmlns:p14="http://schemas.microsoft.com/office/powerpoint/2010/main" val="1018915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584775"/>
          </a:xfrm>
          <a:prstGeom prst="rect">
            <a:avLst/>
          </a:prstGeom>
          <a:noFill/>
        </p:spPr>
        <p:txBody>
          <a:bodyPr wrap="square" rtlCol="0">
            <a:spAutoFit/>
          </a:bodyPr>
          <a:lstStyle/>
          <a:p>
            <a:pPr algn="ctr"/>
            <a:r>
              <a:rPr lang="en-US" sz="3200" b="1" dirty="0">
                <a:solidFill>
                  <a:srgbClr val="FF0000"/>
                </a:solidFill>
              </a:rPr>
              <a:t>SALP </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3966519" y="1079045"/>
            <a:ext cx="8093676" cy="6548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39750" algn="l"/>
            <a:endParaRPr lang="en-GB" sz="1400" dirty="0">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A09FB981-6D1D-E743-B209-D7FBB2BEA69B}"/>
              </a:ext>
            </a:extLst>
          </p:cNvPr>
          <p:cNvSpPr txBox="1">
            <a:spLocks/>
          </p:cNvSpPr>
          <p:nvPr/>
        </p:nvSpPr>
        <p:spPr>
          <a:xfrm>
            <a:off x="3966519" y="1079045"/>
            <a:ext cx="8093676" cy="55318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t>SALP Executive Board annual budget return</a:t>
            </a:r>
            <a:endParaRPr lang="en-GB" dirty="0"/>
          </a:p>
          <a:p>
            <a:pPr algn="l"/>
            <a:endParaRPr lang="en-US" dirty="0">
              <a:latin typeface="Calibri" panose="020F0502020204030204" pitchFamily="34" charset="0"/>
              <a:cs typeface="Calibri" panose="020F0502020204030204" pitchFamily="34" charset="0"/>
            </a:endParaRPr>
          </a:p>
        </p:txBody>
      </p:sp>
      <p:pic>
        <p:nvPicPr>
          <p:cNvPr id="14" name="Picture 13" descr="Graphical user interface, text, application, chat or text message&#10;&#10;Description automatically generated">
            <a:extLst>
              <a:ext uri="{FF2B5EF4-FFF2-40B4-BE49-F238E27FC236}">
                <a16:creationId xmlns:a16="http://schemas.microsoft.com/office/drawing/2014/main" id="{012E153B-E4E7-EC4B-840F-ED5B27A0920D}"/>
              </a:ext>
            </a:extLst>
          </p:cNvPr>
          <p:cNvPicPr>
            <a:picLocks noChangeAspect="1"/>
          </p:cNvPicPr>
          <p:nvPr/>
        </p:nvPicPr>
        <p:blipFill>
          <a:blip r:embed="rId3"/>
          <a:stretch>
            <a:fillRect/>
          </a:stretch>
        </p:blipFill>
        <p:spPr>
          <a:xfrm>
            <a:off x="6078084" y="1609892"/>
            <a:ext cx="3713770" cy="1819108"/>
          </a:xfrm>
          <a:prstGeom prst="rect">
            <a:avLst/>
          </a:prstGeom>
        </p:spPr>
      </p:pic>
      <p:pic>
        <p:nvPicPr>
          <p:cNvPr id="16" name="Picture 15" descr="Graphical user interface, text, application, chat or text message&#10;&#10;Description automatically generated">
            <a:extLst>
              <a:ext uri="{FF2B5EF4-FFF2-40B4-BE49-F238E27FC236}">
                <a16:creationId xmlns:a16="http://schemas.microsoft.com/office/drawing/2014/main" id="{C00CB80C-874A-C84D-A183-BE0C2C0B3A57}"/>
              </a:ext>
            </a:extLst>
          </p:cNvPr>
          <p:cNvPicPr>
            <a:picLocks noChangeAspect="1"/>
          </p:cNvPicPr>
          <p:nvPr/>
        </p:nvPicPr>
        <p:blipFill>
          <a:blip r:embed="rId4"/>
          <a:stretch>
            <a:fillRect/>
          </a:stretch>
        </p:blipFill>
        <p:spPr>
          <a:xfrm>
            <a:off x="6096000" y="3359118"/>
            <a:ext cx="3713770" cy="1739732"/>
          </a:xfrm>
          <a:prstGeom prst="rect">
            <a:avLst/>
          </a:prstGeom>
        </p:spPr>
      </p:pic>
      <p:pic>
        <p:nvPicPr>
          <p:cNvPr id="18" name="Picture 17" descr="Graphical user interface, text, application, chat or text message&#10;&#10;Description automatically generated">
            <a:extLst>
              <a:ext uri="{FF2B5EF4-FFF2-40B4-BE49-F238E27FC236}">
                <a16:creationId xmlns:a16="http://schemas.microsoft.com/office/drawing/2014/main" id="{D0EBC29E-786E-D444-BC80-E4354BD7AD13}"/>
              </a:ext>
            </a:extLst>
          </p:cNvPr>
          <p:cNvPicPr>
            <a:picLocks noChangeAspect="1"/>
          </p:cNvPicPr>
          <p:nvPr/>
        </p:nvPicPr>
        <p:blipFill>
          <a:blip r:embed="rId5"/>
          <a:stretch>
            <a:fillRect/>
          </a:stretch>
        </p:blipFill>
        <p:spPr>
          <a:xfrm>
            <a:off x="6096000" y="5084292"/>
            <a:ext cx="3908926" cy="1763784"/>
          </a:xfrm>
          <a:prstGeom prst="rect">
            <a:avLst/>
          </a:prstGeom>
        </p:spPr>
      </p:pic>
    </p:spTree>
    <p:extLst>
      <p:ext uri="{BB962C8B-B14F-4D97-AF65-F5344CB8AC3E}">
        <p14:creationId xmlns:p14="http://schemas.microsoft.com/office/powerpoint/2010/main" val="180353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584775"/>
          </a:xfrm>
          <a:prstGeom prst="rect">
            <a:avLst/>
          </a:prstGeom>
          <a:noFill/>
        </p:spPr>
        <p:txBody>
          <a:bodyPr wrap="square" rtlCol="0">
            <a:spAutoFit/>
          </a:bodyPr>
          <a:lstStyle/>
          <a:p>
            <a:pPr algn="ctr"/>
            <a:r>
              <a:rPr lang="en-US" sz="3200" b="1" dirty="0">
                <a:solidFill>
                  <a:srgbClr val="FF0000"/>
                </a:solidFill>
              </a:rPr>
              <a:t>SALP </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3966519" y="1079045"/>
            <a:ext cx="8093676" cy="6548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39750" algn="l"/>
            <a:endParaRPr lang="en-GB" sz="1400" dirty="0">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A09FB981-6D1D-E743-B209-D7FBB2BEA69B}"/>
              </a:ext>
            </a:extLst>
          </p:cNvPr>
          <p:cNvSpPr txBox="1">
            <a:spLocks/>
          </p:cNvSpPr>
          <p:nvPr/>
        </p:nvSpPr>
        <p:spPr>
          <a:xfrm>
            <a:off x="3467100" y="831910"/>
            <a:ext cx="8275938" cy="55318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t>Exclusions over 3 years for the period September to 16 February</a:t>
            </a:r>
            <a:endParaRPr lang="en-GB" dirty="0"/>
          </a:p>
          <a:p>
            <a:pPr algn="l"/>
            <a:endParaRPr lang="en-GB" sz="2000" dirty="0"/>
          </a:p>
          <a:p>
            <a:pPr algn="l"/>
            <a:endParaRPr lang="en-US" dirty="0">
              <a:latin typeface="Calibri" panose="020F0502020204030204" pitchFamily="34" charset="0"/>
              <a:cs typeface="Calibri" panose="020F0502020204030204" pitchFamily="34" charset="0"/>
            </a:endParaRPr>
          </a:p>
        </p:txBody>
      </p:sp>
      <p:pic>
        <p:nvPicPr>
          <p:cNvPr id="3" name="Picture 2" descr="Chart, bar chart&#10;&#10;Description automatically generated">
            <a:extLst>
              <a:ext uri="{FF2B5EF4-FFF2-40B4-BE49-F238E27FC236}">
                <a16:creationId xmlns:a16="http://schemas.microsoft.com/office/drawing/2014/main" id="{84051D41-5D31-6B4A-8615-35B037F838A5}"/>
              </a:ext>
            </a:extLst>
          </p:cNvPr>
          <p:cNvPicPr>
            <a:picLocks noChangeAspect="1"/>
          </p:cNvPicPr>
          <p:nvPr/>
        </p:nvPicPr>
        <p:blipFill>
          <a:blip r:embed="rId3"/>
          <a:stretch>
            <a:fillRect/>
          </a:stretch>
        </p:blipFill>
        <p:spPr>
          <a:xfrm>
            <a:off x="4457699" y="1785735"/>
            <a:ext cx="5864867" cy="4825130"/>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24FE32CD-B6F6-DB40-95E5-6E977740C427}"/>
              </a:ext>
            </a:extLst>
          </p:cNvPr>
          <p:cNvPicPr>
            <a:picLocks noChangeAspect="1"/>
          </p:cNvPicPr>
          <p:nvPr/>
        </p:nvPicPr>
        <p:blipFill>
          <a:blip r:embed="rId4"/>
          <a:stretch>
            <a:fillRect/>
          </a:stretch>
        </p:blipFill>
        <p:spPr>
          <a:xfrm>
            <a:off x="7975754" y="2236670"/>
            <a:ext cx="3632200" cy="1361150"/>
          </a:xfrm>
          <a:prstGeom prst="rect">
            <a:avLst/>
          </a:prstGeom>
        </p:spPr>
      </p:pic>
    </p:spTree>
    <p:extLst>
      <p:ext uri="{BB962C8B-B14F-4D97-AF65-F5344CB8AC3E}">
        <p14:creationId xmlns:p14="http://schemas.microsoft.com/office/powerpoint/2010/main" val="50224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584775"/>
          </a:xfrm>
          <a:prstGeom prst="rect">
            <a:avLst/>
          </a:prstGeom>
          <a:noFill/>
        </p:spPr>
        <p:txBody>
          <a:bodyPr wrap="square" rtlCol="0">
            <a:spAutoFit/>
          </a:bodyPr>
          <a:lstStyle/>
          <a:p>
            <a:pPr algn="ctr"/>
            <a:r>
              <a:rPr lang="en-US" sz="3200" b="1" dirty="0">
                <a:solidFill>
                  <a:srgbClr val="FF0000"/>
                </a:solidFill>
              </a:rPr>
              <a:t>SALP </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3966519" y="1079045"/>
            <a:ext cx="8093676" cy="6548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39750" algn="l"/>
            <a:endParaRPr lang="en-GB" sz="1400" dirty="0">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A09FB981-6D1D-E743-B209-D7FBB2BEA69B}"/>
              </a:ext>
            </a:extLst>
          </p:cNvPr>
          <p:cNvSpPr txBox="1">
            <a:spLocks/>
          </p:cNvSpPr>
          <p:nvPr/>
        </p:nvSpPr>
        <p:spPr>
          <a:xfrm>
            <a:off x="4159876" y="831910"/>
            <a:ext cx="7583162" cy="55318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t>SALP funded provision 2020/21</a:t>
            </a:r>
            <a:endParaRPr lang="en-GB" dirty="0"/>
          </a:p>
          <a:p>
            <a:pPr algn="l"/>
            <a:r>
              <a:rPr lang="en-GB" sz="2000" b="1" dirty="0"/>
              <a:t>STAR Project 	(</a:t>
            </a:r>
            <a:r>
              <a:rPr lang="en-GB" sz="2000" dirty="0"/>
              <a:t>8 students)  All Year 11 students achieved  GCSEs in 			English Language, English Literature and Maths.  			Bespoke CIAG and supported college applications led 		to 0% NEETs</a:t>
            </a:r>
          </a:p>
          <a:p>
            <a:pPr algn="l"/>
            <a:r>
              <a:rPr lang="en-GB" sz="2000" b="1" dirty="0"/>
              <a:t>Route 4 		</a:t>
            </a:r>
            <a:r>
              <a:rPr lang="en-GB" sz="2000" dirty="0"/>
              <a:t>(22 students) GCSE English, Maths and a range of 			other qualifications.  </a:t>
            </a:r>
          </a:p>
          <a:p>
            <a:pPr algn="l"/>
            <a:r>
              <a:rPr lang="en-GB" sz="2000" b="1" dirty="0"/>
              <a:t>The Well Project </a:t>
            </a:r>
            <a:r>
              <a:rPr lang="en-GB" sz="2000" dirty="0"/>
              <a:t>(12 students) supports vulnerable young people to 			remain in mainstream education with a bespoke 			package of provision that enables them to achieve 			academic success without the stigma of PEX. </a:t>
            </a:r>
          </a:p>
          <a:p>
            <a:pPr algn="l">
              <a:lnSpc>
                <a:spcPct val="100000"/>
              </a:lnSpc>
            </a:pPr>
            <a:r>
              <a:rPr lang="en-GB" sz="2000" b="1" dirty="0"/>
              <a:t>GASP Motor Project </a:t>
            </a:r>
            <a:r>
              <a:rPr lang="en-GB" sz="2000" dirty="0"/>
              <a:t>(48 students) AQA unit award achieved by all 			participants Improved attendance and reduction of 			behaviour incidents. Better understanding of p			</a:t>
            </a:r>
            <a:r>
              <a:rPr lang="en-GB" sz="2000" dirty="0" err="1"/>
              <a:t>athways</a:t>
            </a:r>
            <a:r>
              <a:rPr lang="en-GB" sz="2000" dirty="0"/>
              <a:t> into employment in the car industry</a:t>
            </a:r>
          </a:p>
          <a:p>
            <a:pPr algn="l"/>
            <a:endParaRPr lang="en-GB" sz="2000" dirty="0"/>
          </a:p>
          <a:p>
            <a:pPr algn="l"/>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710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9">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p:tgtEl>
                                          <p:spTgt spid="9">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p:tgtEl>
                                          <p:spTgt spid="9">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584775"/>
          </a:xfrm>
          <a:prstGeom prst="rect">
            <a:avLst/>
          </a:prstGeom>
          <a:noFill/>
        </p:spPr>
        <p:txBody>
          <a:bodyPr wrap="square" rtlCol="0">
            <a:spAutoFit/>
          </a:bodyPr>
          <a:lstStyle/>
          <a:p>
            <a:pPr algn="ctr"/>
            <a:r>
              <a:rPr lang="en-US" sz="3200" b="1" dirty="0">
                <a:solidFill>
                  <a:srgbClr val="FF0000"/>
                </a:solidFill>
              </a:rPr>
              <a:t>SALP </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3966519" y="1079045"/>
            <a:ext cx="8093676" cy="6548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39750" algn="l"/>
            <a:endParaRPr lang="en-GB" sz="1400" dirty="0">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A09FB981-6D1D-E743-B209-D7FBB2BEA69B}"/>
              </a:ext>
            </a:extLst>
          </p:cNvPr>
          <p:cNvSpPr txBox="1">
            <a:spLocks/>
          </p:cNvSpPr>
          <p:nvPr/>
        </p:nvSpPr>
        <p:spPr>
          <a:xfrm>
            <a:off x="4159876" y="831910"/>
            <a:ext cx="7583162" cy="5531820"/>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dirty="0"/>
              <a:t>SALP funded provision 2020/21</a:t>
            </a:r>
          </a:p>
          <a:p>
            <a:pPr algn="l"/>
            <a:r>
              <a:rPr lang="en-GB" b="1" dirty="0"/>
              <a:t>The Link 	</a:t>
            </a:r>
            <a:r>
              <a:rPr lang="en-GB" dirty="0"/>
              <a:t>(10 students) who met threshold or were at risk of 			PEX All students have completed </a:t>
            </a:r>
            <a:r>
              <a:rPr lang="en-GB" dirty="0" err="1"/>
              <a:t>Eng</a:t>
            </a:r>
            <a:r>
              <a:rPr lang="en-GB" dirty="0"/>
              <a:t> Lit and Lang, 			Math’s, and Art.</a:t>
            </a:r>
          </a:p>
          <a:p>
            <a:pPr algn="l">
              <a:lnSpc>
                <a:spcPct val="100000"/>
              </a:lnSpc>
            </a:pPr>
            <a:r>
              <a:rPr lang="en-GB" b="1" dirty="0"/>
              <a:t>Springboard 	</a:t>
            </a:r>
            <a:r>
              <a:rPr lang="en-GB" dirty="0"/>
              <a:t>(12 students) All achieved the LASER Award or 			Certificate for Learning, Employability and 				Progression Level 1 Functional Skills English 				Functional Skills MathsPost16 planning for all pupils 			with most remaining at ESC. </a:t>
            </a:r>
          </a:p>
          <a:p>
            <a:pPr algn="l"/>
            <a:r>
              <a:rPr lang="en-GB" b="1" dirty="0"/>
              <a:t>PLUS</a:t>
            </a:r>
          </a:p>
          <a:p>
            <a:pPr marL="1116013" indent="-334963" algn="l">
              <a:buFont typeface="Arial" panose="020B0604020202020204" pitchFamily="34" charset="0"/>
              <a:buChar char="•"/>
            </a:pPr>
            <a:r>
              <a:rPr lang="en-GB" dirty="0"/>
              <a:t>KS3 Watts Gallery Intervention Programme (6 students) </a:t>
            </a:r>
            <a:endParaRPr lang="en-GB" b="1" dirty="0"/>
          </a:p>
          <a:p>
            <a:pPr marL="1116013" indent="-334963" algn="l">
              <a:buFont typeface="Arial" panose="020B0604020202020204" pitchFamily="34" charset="0"/>
              <a:buChar char="•"/>
            </a:pPr>
            <a:r>
              <a:rPr lang="en-GB" dirty="0"/>
              <a:t>KS3 PRU Federation intervention Projects (35 pupils)</a:t>
            </a:r>
          </a:p>
          <a:p>
            <a:pPr marL="1116013" indent="-334963" algn="l">
              <a:buFont typeface="Arial" panose="020B0604020202020204" pitchFamily="34" charset="0"/>
              <a:buChar char="•"/>
            </a:pPr>
            <a:r>
              <a:rPr lang="en-GB" dirty="0"/>
              <a:t>Senior Learning Mentors 125 students 1:1 mentoring</a:t>
            </a:r>
          </a:p>
          <a:p>
            <a:pPr marL="1116013" indent="-334963" algn="l">
              <a:buFont typeface="Arial" panose="020B0604020202020204" pitchFamily="34" charset="0"/>
              <a:buChar char="•"/>
            </a:pPr>
            <a:r>
              <a:rPr lang="en-GB" dirty="0"/>
              <a:t>Youth workers via East West. 262 The funding enabled 1595 one to one sessions and 33 support group sessions</a:t>
            </a:r>
          </a:p>
          <a:p>
            <a:pPr marL="1116013" indent="-334963" algn="l">
              <a:buFont typeface="Arial" panose="020B0604020202020204" pitchFamily="34" charset="0"/>
              <a:buChar char="•"/>
            </a:pPr>
            <a:r>
              <a:rPr lang="en-GB" dirty="0"/>
              <a:t>Innervate Careers provision 608 </a:t>
            </a:r>
            <a:endParaRPr lang="en-US" dirty="0">
              <a:latin typeface="Calibri" panose="020F0502020204030204" pitchFamily="34" charset="0"/>
              <a:cs typeface="Calibri" panose="020F0502020204030204" pitchFamily="34" charset="0"/>
            </a:endParaRPr>
          </a:p>
          <a:p>
            <a:pPr marL="1116013" indent="-334963" algn="l">
              <a:buFont typeface="Arial" panose="020B0604020202020204" pitchFamily="34" charset="0"/>
              <a:buChar char="•"/>
            </a:pPr>
            <a:r>
              <a:rPr lang="en-GB" dirty="0"/>
              <a:t>STEPS Programme, Surrey Care Trust 1 Achieved English and Maths Functional skills and has a place at college.</a:t>
            </a:r>
          </a:p>
          <a:p>
            <a:pPr algn="l"/>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594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9">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p:tgtEl>
                                          <p:spTgt spid="9">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9">
                                            <p:txEl>
                                              <p:pRg st="3" end="3"/>
                                            </p:txEl>
                                          </p:spTgt>
                                        </p:tgtEl>
                                      </p:cBhvr>
                                    </p:animEffect>
                                  </p:childTnLst>
                                </p:cTn>
                              </p:par>
                            </p:childTnLst>
                          </p:cTn>
                        </p:par>
                        <p:par>
                          <p:cTn id="21" fill="hold">
                            <p:stCondLst>
                              <p:cond delay="500"/>
                            </p:stCondLst>
                            <p:childTnLst>
                              <p:par>
                                <p:cTn id="22" presetID="12" presetClass="entr" presetSubtype="4" fill="hold" nodeType="afterEffect">
                                  <p:stCondLst>
                                    <p:cond delay="1000"/>
                                  </p:stCondLst>
                                  <p:childTnLst>
                                    <p:set>
                                      <p:cBhvr>
                                        <p:cTn id="23" dur="1" fill="hold">
                                          <p:stCondLst>
                                            <p:cond delay="0"/>
                                          </p:stCondLst>
                                        </p:cTn>
                                        <p:tgtEl>
                                          <p:spTgt spid="9">
                                            <p:txEl>
                                              <p:pRg st="4" end="4"/>
                                            </p:txEl>
                                          </p:spTgt>
                                        </p:tgtEl>
                                        <p:attrNameLst>
                                          <p:attrName>style.visibility</p:attrName>
                                        </p:attrNameLst>
                                      </p:cBhvr>
                                      <p:to>
                                        <p:strVal val="visible"/>
                                      </p:to>
                                    </p:set>
                                    <p:anim calcmode="lin" valueType="num">
                                      <p:cBhvr additive="base">
                                        <p:cTn id="24" dur="500"/>
                                        <p:tgtEl>
                                          <p:spTgt spid="9">
                                            <p:txEl>
                                              <p:pRg st="4" end="4"/>
                                            </p:txEl>
                                          </p:spTgt>
                                        </p:tgtEl>
                                        <p:attrNameLst>
                                          <p:attrName>ppt_y</p:attrName>
                                        </p:attrNameLst>
                                      </p:cBhvr>
                                      <p:tavLst>
                                        <p:tav tm="0">
                                          <p:val>
                                            <p:strVal val="#ppt_y+#ppt_h*1.125000"/>
                                          </p:val>
                                        </p:tav>
                                        <p:tav tm="100000">
                                          <p:val>
                                            <p:strVal val="#ppt_y"/>
                                          </p:val>
                                        </p:tav>
                                      </p:tavLst>
                                    </p:anim>
                                    <p:animEffect transition="in" filter="wipe(up)">
                                      <p:cBhvr>
                                        <p:cTn id="25" dur="500"/>
                                        <p:tgtEl>
                                          <p:spTgt spid="9">
                                            <p:txEl>
                                              <p:pRg st="4" end="4"/>
                                            </p:txEl>
                                          </p:spTgt>
                                        </p:tgtEl>
                                      </p:cBhvr>
                                    </p:animEffect>
                                  </p:childTnLst>
                                </p:cTn>
                              </p:par>
                            </p:childTnLst>
                          </p:cTn>
                        </p:par>
                        <p:par>
                          <p:cTn id="26" fill="hold">
                            <p:stCondLst>
                              <p:cond delay="2000"/>
                            </p:stCondLst>
                            <p:childTnLst>
                              <p:par>
                                <p:cTn id="27" presetID="12" presetClass="entr" presetSubtype="4" fill="hold" nodeType="afterEffect">
                                  <p:stCondLst>
                                    <p:cond delay="100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p:tgtEl>
                                          <p:spTgt spid="9">
                                            <p:txEl>
                                              <p:pRg st="5" end="5"/>
                                            </p:txEl>
                                          </p:spTgt>
                                        </p:tgtEl>
                                        <p:attrNameLst>
                                          <p:attrName>ppt_y</p:attrName>
                                        </p:attrNameLst>
                                      </p:cBhvr>
                                      <p:tavLst>
                                        <p:tav tm="0">
                                          <p:val>
                                            <p:strVal val="#ppt_y+#ppt_h*1.125000"/>
                                          </p:val>
                                        </p:tav>
                                        <p:tav tm="100000">
                                          <p:val>
                                            <p:strVal val="#ppt_y"/>
                                          </p:val>
                                        </p:tav>
                                      </p:tavLst>
                                    </p:anim>
                                    <p:animEffect transition="in" filter="wipe(up)">
                                      <p:cBhvr>
                                        <p:cTn id="30" dur="500"/>
                                        <p:tgtEl>
                                          <p:spTgt spid="9">
                                            <p:txEl>
                                              <p:pRg st="5" end="5"/>
                                            </p:txEl>
                                          </p:spTgt>
                                        </p:tgtEl>
                                      </p:cBhvr>
                                    </p:animEffect>
                                  </p:childTnLst>
                                </p:cTn>
                              </p:par>
                            </p:childTnLst>
                          </p:cTn>
                        </p:par>
                        <p:par>
                          <p:cTn id="31" fill="hold">
                            <p:stCondLst>
                              <p:cond delay="3500"/>
                            </p:stCondLst>
                            <p:childTnLst>
                              <p:par>
                                <p:cTn id="32" presetID="12" presetClass="entr" presetSubtype="4" fill="hold" nodeType="afterEffect">
                                  <p:stCondLst>
                                    <p:cond delay="1000"/>
                                  </p:stCondLst>
                                  <p:childTnLst>
                                    <p:set>
                                      <p:cBhvr>
                                        <p:cTn id="33" dur="1" fill="hold">
                                          <p:stCondLst>
                                            <p:cond delay="0"/>
                                          </p:stCondLst>
                                        </p:cTn>
                                        <p:tgtEl>
                                          <p:spTgt spid="9">
                                            <p:txEl>
                                              <p:pRg st="6" end="6"/>
                                            </p:txEl>
                                          </p:spTgt>
                                        </p:tgtEl>
                                        <p:attrNameLst>
                                          <p:attrName>style.visibility</p:attrName>
                                        </p:attrNameLst>
                                      </p:cBhvr>
                                      <p:to>
                                        <p:strVal val="visible"/>
                                      </p:to>
                                    </p:set>
                                    <p:anim calcmode="lin" valueType="num">
                                      <p:cBhvr additive="base">
                                        <p:cTn id="34" dur="500"/>
                                        <p:tgtEl>
                                          <p:spTgt spid="9">
                                            <p:txEl>
                                              <p:pRg st="6" end="6"/>
                                            </p:txEl>
                                          </p:spTgt>
                                        </p:tgtEl>
                                        <p:attrNameLst>
                                          <p:attrName>ppt_y</p:attrName>
                                        </p:attrNameLst>
                                      </p:cBhvr>
                                      <p:tavLst>
                                        <p:tav tm="0">
                                          <p:val>
                                            <p:strVal val="#ppt_y+#ppt_h*1.125000"/>
                                          </p:val>
                                        </p:tav>
                                        <p:tav tm="100000">
                                          <p:val>
                                            <p:strVal val="#ppt_y"/>
                                          </p:val>
                                        </p:tav>
                                      </p:tavLst>
                                    </p:anim>
                                    <p:animEffect transition="in" filter="wipe(up)">
                                      <p:cBhvr>
                                        <p:cTn id="35" dur="500"/>
                                        <p:tgtEl>
                                          <p:spTgt spid="9">
                                            <p:txEl>
                                              <p:pRg st="6" end="6"/>
                                            </p:txEl>
                                          </p:spTgt>
                                        </p:tgtEl>
                                      </p:cBhvr>
                                    </p:animEffect>
                                  </p:childTnLst>
                                </p:cTn>
                              </p:par>
                            </p:childTnLst>
                          </p:cTn>
                        </p:par>
                        <p:par>
                          <p:cTn id="36" fill="hold">
                            <p:stCondLst>
                              <p:cond delay="5000"/>
                            </p:stCondLst>
                            <p:childTnLst>
                              <p:par>
                                <p:cTn id="37" presetID="12" presetClass="entr" presetSubtype="4" fill="hold" nodeType="afterEffect">
                                  <p:stCondLst>
                                    <p:cond delay="1000"/>
                                  </p:stCondLst>
                                  <p:childTnLst>
                                    <p:set>
                                      <p:cBhvr>
                                        <p:cTn id="38" dur="1" fill="hold">
                                          <p:stCondLst>
                                            <p:cond delay="0"/>
                                          </p:stCondLst>
                                        </p:cTn>
                                        <p:tgtEl>
                                          <p:spTgt spid="9">
                                            <p:txEl>
                                              <p:pRg st="7" end="7"/>
                                            </p:txEl>
                                          </p:spTgt>
                                        </p:tgtEl>
                                        <p:attrNameLst>
                                          <p:attrName>style.visibility</p:attrName>
                                        </p:attrNameLst>
                                      </p:cBhvr>
                                      <p:to>
                                        <p:strVal val="visible"/>
                                      </p:to>
                                    </p:set>
                                    <p:anim calcmode="lin" valueType="num">
                                      <p:cBhvr additive="base">
                                        <p:cTn id="39" dur="500"/>
                                        <p:tgtEl>
                                          <p:spTgt spid="9">
                                            <p:txEl>
                                              <p:pRg st="7" end="7"/>
                                            </p:txEl>
                                          </p:spTgt>
                                        </p:tgtEl>
                                        <p:attrNameLst>
                                          <p:attrName>ppt_y</p:attrName>
                                        </p:attrNameLst>
                                      </p:cBhvr>
                                      <p:tavLst>
                                        <p:tav tm="0">
                                          <p:val>
                                            <p:strVal val="#ppt_y+#ppt_h*1.125000"/>
                                          </p:val>
                                        </p:tav>
                                        <p:tav tm="100000">
                                          <p:val>
                                            <p:strVal val="#ppt_y"/>
                                          </p:val>
                                        </p:tav>
                                      </p:tavLst>
                                    </p:anim>
                                    <p:animEffect transition="in" filter="wipe(up)">
                                      <p:cBhvr>
                                        <p:cTn id="40" dur="500"/>
                                        <p:tgtEl>
                                          <p:spTgt spid="9">
                                            <p:txEl>
                                              <p:pRg st="7" end="7"/>
                                            </p:txEl>
                                          </p:spTgt>
                                        </p:tgtEl>
                                      </p:cBhvr>
                                    </p:animEffect>
                                  </p:childTnLst>
                                </p:cTn>
                              </p:par>
                            </p:childTnLst>
                          </p:cTn>
                        </p:par>
                        <p:par>
                          <p:cTn id="41" fill="hold">
                            <p:stCondLst>
                              <p:cond delay="6500"/>
                            </p:stCondLst>
                            <p:childTnLst>
                              <p:par>
                                <p:cTn id="42" presetID="12" presetClass="entr" presetSubtype="4" fill="hold" nodeType="afterEffect">
                                  <p:stCondLst>
                                    <p:cond delay="1000"/>
                                  </p:stCondLst>
                                  <p:childTnLst>
                                    <p:set>
                                      <p:cBhvr>
                                        <p:cTn id="43" dur="1" fill="hold">
                                          <p:stCondLst>
                                            <p:cond delay="0"/>
                                          </p:stCondLst>
                                        </p:cTn>
                                        <p:tgtEl>
                                          <p:spTgt spid="9">
                                            <p:txEl>
                                              <p:pRg st="8" end="8"/>
                                            </p:txEl>
                                          </p:spTgt>
                                        </p:tgtEl>
                                        <p:attrNameLst>
                                          <p:attrName>style.visibility</p:attrName>
                                        </p:attrNameLst>
                                      </p:cBhvr>
                                      <p:to>
                                        <p:strVal val="visible"/>
                                      </p:to>
                                    </p:set>
                                    <p:anim calcmode="lin" valueType="num">
                                      <p:cBhvr additive="base">
                                        <p:cTn id="44" dur="500"/>
                                        <p:tgtEl>
                                          <p:spTgt spid="9">
                                            <p:txEl>
                                              <p:pRg st="8" end="8"/>
                                            </p:txEl>
                                          </p:spTgt>
                                        </p:tgtEl>
                                        <p:attrNameLst>
                                          <p:attrName>ppt_y</p:attrName>
                                        </p:attrNameLst>
                                      </p:cBhvr>
                                      <p:tavLst>
                                        <p:tav tm="0">
                                          <p:val>
                                            <p:strVal val="#ppt_y+#ppt_h*1.125000"/>
                                          </p:val>
                                        </p:tav>
                                        <p:tav tm="100000">
                                          <p:val>
                                            <p:strVal val="#ppt_y"/>
                                          </p:val>
                                        </p:tav>
                                      </p:tavLst>
                                    </p:anim>
                                    <p:animEffect transition="in" filter="wipe(up)">
                                      <p:cBhvr>
                                        <p:cTn id="45" dur="500"/>
                                        <p:tgtEl>
                                          <p:spTgt spid="9">
                                            <p:txEl>
                                              <p:pRg st="8" end="8"/>
                                            </p:txEl>
                                          </p:spTgt>
                                        </p:tgtEl>
                                      </p:cBhvr>
                                    </p:animEffect>
                                  </p:childTnLst>
                                </p:cTn>
                              </p:par>
                            </p:childTnLst>
                          </p:cTn>
                        </p:par>
                        <p:par>
                          <p:cTn id="46" fill="hold">
                            <p:stCondLst>
                              <p:cond delay="8000"/>
                            </p:stCondLst>
                            <p:childTnLst>
                              <p:par>
                                <p:cTn id="47" presetID="12" presetClass="entr" presetSubtype="4" fill="hold" nodeType="afterEffect">
                                  <p:stCondLst>
                                    <p:cond delay="1000"/>
                                  </p:stCondLst>
                                  <p:childTnLst>
                                    <p:set>
                                      <p:cBhvr>
                                        <p:cTn id="48" dur="1" fill="hold">
                                          <p:stCondLst>
                                            <p:cond delay="0"/>
                                          </p:stCondLst>
                                        </p:cTn>
                                        <p:tgtEl>
                                          <p:spTgt spid="9">
                                            <p:txEl>
                                              <p:pRg st="9" end="9"/>
                                            </p:txEl>
                                          </p:spTgt>
                                        </p:tgtEl>
                                        <p:attrNameLst>
                                          <p:attrName>style.visibility</p:attrName>
                                        </p:attrNameLst>
                                      </p:cBhvr>
                                      <p:to>
                                        <p:strVal val="visible"/>
                                      </p:to>
                                    </p:set>
                                    <p:anim calcmode="lin" valueType="num">
                                      <p:cBhvr additive="base">
                                        <p:cTn id="49" dur="500"/>
                                        <p:tgtEl>
                                          <p:spTgt spid="9">
                                            <p:txEl>
                                              <p:pRg st="9" end="9"/>
                                            </p:txEl>
                                          </p:spTgt>
                                        </p:tgtEl>
                                        <p:attrNameLst>
                                          <p:attrName>ppt_y</p:attrName>
                                        </p:attrNameLst>
                                      </p:cBhvr>
                                      <p:tavLst>
                                        <p:tav tm="0">
                                          <p:val>
                                            <p:strVal val="#ppt_y+#ppt_h*1.125000"/>
                                          </p:val>
                                        </p:tav>
                                        <p:tav tm="100000">
                                          <p:val>
                                            <p:strVal val="#ppt_y"/>
                                          </p:val>
                                        </p:tav>
                                      </p:tavLst>
                                    </p:anim>
                                    <p:animEffect transition="in" filter="wipe(up)">
                                      <p:cBhvr>
                                        <p:cTn id="50"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28800" y="861901"/>
            <a:ext cx="8534400" cy="3027102"/>
          </a:xfrm>
        </p:spPr>
        <p:txBody>
          <a:bodyPr/>
          <a:lstStyle/>
          <a:p>
            <a:r>
              <a:rPr lang="en-GB" sz="4000" dirty="0"/>
              <a:t>Implementing the Inclusion Agenda</a:t>
            </a:r>
            <a:br>
              <a:rPr lang="en-GB" sz="4000" dirty="0"/>
            </a:br>
            <a:br>
              <a:rPr lang="en-GB" sz="4000" dirty="0"/>
            </a:br>
            <a:r>
              <a:rPr lang="en-GB" sz="3200" dirty="0"/>
              <a:t>Early Intervention: A new evidence based risk index to identify children at risk of permanent exclusion in Surrey. Why we need it and how it will work</a:t>
            </a:r>
          </a:p>
        </p:txBody>
      </p:sp>
      <p:sp>
        <p:nvSpPr>
          <p:cNvPr id="5" name="Subtitle 4"/>
          <p:cNvSpPr>
            <a:spLocks noGrp="1"/>
          </p:cNvSpPr>
          <p:nvPr>
            <p:ph type="subTitle" idx="1"/>
          </p:nvPr>
        </p:nvSpPr>
        <p:spPr>
          <a:xfrm>
            <a:off x="1590261" y="4482548"/>
            <a:ext cx="7414591" cy="1192695"/>
          </a:xfrm>
        </p:spPr>
        <p:txBody>
          <a:bodyPr/>
          <a:lstStyle/>
          <a:p>
            <a:pPr>
              <a:spcBef>
                <a:spcPts val="0"/>
              </a:spcBef>
            </a:pPr>
            <a:r>
              <a:rPr lang="en-GB" sz="2400" dirty="0"/>
              <a:t>Gavin Stephens QPM, </a:t>
            </a:r>
            <a:r>
              <a:rPr lang="en-GB" dirty="0"/>
              <a:t>Chief Constable of Surrey Police </a:t>
            </a:r>
          </a:p>
          <a:p>
            <a:pPr>
              <a:spcBef>
                <a:spcPts val="0"/>
              </a:spcBef>
            </a:pPr>
            <a:r>
              <a:rPr lang="en-GB" sz="2400" dirty="0"/>
              <a:t>Ron Searle, </a:t>
            </a:r>
            <a:r>
              <a:rPr lang="en-GB" dirty="0"/>
              <a:t>Chair of SALP Central Board</a:t>
            </a:r>
          </a:p>
          <a:p>
            <a:pPr>
              <a:spcBef>
                <a:spcPts val="0"/>
              </a:spcBef>
            </a:pPr>
            <a:r>
              <a:rPr lang="en-GB" sz="2400" dirty="0"/>
              <a:t>Sandra Morrison</a:t>
            </a:r>
            <a:r>
              <a:rPr lang="en-GB" sz="2000" dirty="0"/>
              <a:t>, </a:t>
            </a:r>
            <a:r>
              <a:rPr lang="en-GB" dirty="0"/>
              <a:t>Assistant Director Inclusion and Additional Needs, SCC</a:t>
            </a:r>
          </a:p>
          <a:p>
            <a:endParaRPr lang="en-GB" sz="2400" dirty="0"/>
          </a:p>
        </p:txBody>
      </p:sp>
    </p:spTree>
    <p:extLst>
      <p:ext uri="{BB962C8B-B14F-4D97-AF65-F5344CB8AC3E}">
        <p14:creationId xmlns:p14="http://schemas.microsoft.com/office/powerpoint/2010/main" val="3309081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51584" y="1268760"/>
            <a:ext cx="7560840" cy="4121879"/>
            <a:chOff x="2387588" y="980728"/>
            <a:chExt cx="7560840" cy="4121879"/>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86730" y="980728"/>
              <a:ext cx="2218541" cy="2280826"/>
            </a:xfrm>
            <a:prstGeom prst="rect">
              <a:avLst/>
            </a:prstGeom>
          </p:spPr>
        </p:pic>
        <p:sp>
          <p:nvSpPr>
            <p:cNvPr id="3" name="TextBox 2"/>
            <p:cNvSpPr txBox="1"/>
            <p:nvPr/>
          </p:nvSpPr>
          <p:spPr>
            <a:xfrm>
              <a:off x="2387588" y="3933056"/>
              <a:ext cx="7560840" cy="707886"/>
            </a:xfrm>
            <a:prstGeom prst="rect">
              <a:avLst/>
            </a:prstGeom>
            <a:noFill/>
          </p:spPr>
          <p:txBody>
            <a:bodyPr wrap="square" rtlCol="0">
              <a:spAutoFit/>
            </a:bodyPr>
            <a:lstStyle/>
            <a:p>
              <a:pPr algn="ctr"/>
              <a:r>
                <a:rPr lang="en-GB" sz="4000" dirty="0">
                  <a:solidFill>
                    <a:schemeClr val="bg1"/>
                  </a:solidFill>
                  <a:latin typeface="+mn-lt"/>
                </a:rPr>
                <a:t>Critical Patterns</a:t>
              </a:r>
              <a:endParaRPr lang="en-GB" dirty="0">
                <a:solidFill>
                  <a:schemeClr val="bg1"/>
                </a:solidFill>
                <a:latin typeface="+mn-lt"/>
              </a:endParaRPr>
            </a:p>
          </p:txBody>
        </p:sp>
        <p:sp>
          <p:nvSpPr>
            <p:cNvPr id="4" name="TextBox 3"/>
            <p:cNvSpPr txBox="1"/>
            <p:nvPr/>
          </p:nvSpPr>
          <p:spPr>
            <a:xfrm>
              <a:off x="2603612" y="4640942"/>
              <a:ext cx="6984776" cy="461665"/>
            </a:xfrm>
            <a:prstGeom prst="rect">
              <a:avLst/>
            </a:prstGeom>
            <a:noFill/>
          </p:spPr>
          <p:txBody>
            <a:bodyPr wrap="square" rtlCol="0">
              <a:spAutoFit/>
            </a:bodyPr>
            <a:lstStyle/>
            <a:p>
              <a:pPr algn="ctr"/>
              <a:r>
                <a:rPr lang="en-GB" sz="2400" dirty="0">
                  <a:solidFill>
                    <a:schemeClr val="bg1"/>
                  </a:solidFill>
                  <a:latin typeface="+mj-lt"/>
                </a:rPr>
                <a:t>Chief Constable Gavin Stephens</a:t>
              </a:r>
              <a:endParaRPr lang="en-GB" sz="1000" dirty="0">
                <a:solidFill>
                  <a:schemeClr val="bg1"/>
                </a:solidFill>
                <a:latin typeface="+mj-lt"/>
              </a:endParaRPr>
            </a:p>
          </p:txBody>
        </p:sp>
      </p:grpSp>
    </p:spTree>
    <p:extLst>
      <p:ext uri="{BB962C8B-B14F-4D97-AF65-F5344CB8AC3E}">
        <p14:creationId xmlns:p14="http://schemas.microsoft.com/office/powerpoint/2010/main" val="2814643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598016-35C7-466F-A676-4A3EA1A92664}"/>
              </a:ext>
            </a:extLst>
          </p:cNvPr>
          <p:cNvSpPr/>
          <p:nvPr/>
        </p:nvSpPr>
        <p:spPr>
          <a:xfrm>
            <a:off x="983432" y="908720"/>
            <a:ext cx="6048672" cy="12961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What is a Critical Incident?</a:t>
            </a:r>
          </a:p>
        </p:txBody>
      </p:sp>
      <p:sp>
        <p:nvSpPr>
          <p:cNvPr id="3" name="Rectangle: Rounded Corners 2">
            <a:extLst>
              <a:ext uri="{FF2B5EF4-FFF2-40B4-BE49-F238E27FC236}">
                <a16:creationId xmlns:a16="http://schemas.microsoft.com/office/drawing/2014/main" id="{3CA79C6E-CAB9-4365-AA7A-332022DC5D9F}"/>
              </a:ext>
            </a:extLst>
          </p:cNvPr>
          <p:cNvSpPr/>
          <p:nvPr/>
        </p:nvSpPr>
        <p:spPr>
          <a:xfrm>
            <a:off x="1055440" y="2564904"/>
            <a:ext cx="10369152" cy="33843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3600" dirty="0">
                <a:latin typeface="Calibri" panose="020F0502020204030204" pitchFamily="34" charset="0"/>
                <a:ea typeface="Calibri" panose="020F0502020204030204" pitchFamily="34" charset="0"/>
                <a:cs typeface="Calibri" panose="020F0502020204030204" pitchFamily="34" charset="0"/>
              </a:rPr>
              <a:t>Any incident where the effectiveness of the </a:t>
            </a:r>
            <a:r>
              <a:rPr lang="en-GB" sz="3600" b="1" dirty="0">
                <a:latin typeface="Calibri" panose="020F0502020204030204" pitchFamily="34" charset="0"/>
                <a:ea typeface="Calibri" panose="020F0502020204030204" pitchFamily="34" charset="0"/>
                <a:cs typeface="Calibri" panose="020F0502020204030204" pitchFamily="34" charset="0"/>
              </a:rPr>
              <a:t>police</a:t>
            </a:r>
            <a:r>
              <a:rPr lang="en-GB" sz="3600" dirty="0">
                <a:latin typeface="Calibri" panose="020F0502020204030204" pitchFamily="34" charset="0"/>
                <a:ea typeface="Calibri" panose="020F0502020204030204" pitchFamily="34" charset="0"/>
                <a:cs typeface="Calibri" panose="020F0502020204030204" pitchFamily="34" charset="0"/>
              </a:rPr>
              <a:t> response is likely to have a significant impact on the confidence of the </a:t>
            </a:r>
            <a:r>
              <a:rPr lang="en-GB" sz="3600" b="1" dirty="0">
                <a:latin typeface="Calibri" panose="020F0502020204030204" pitchFamily="34" charset="0"/>
                <a:ea typeface="Calibri" panose="020F0502020204030204" pitchFamily="34" charset="0"/>
                <a:cs typeface="Calibri" panose="020F0502020204030204" pitchFamily="34" charset="0"/>
              </a:rPr>
              <a:t>victim</a:t>
            </a:r>
            <a:r>
              <a:rPr lang="en-GB" sz="3600" dirty="0">
                <a:latin typeface="Calibri" panose="020F0502020204030204" pitchFamily="34" charset="0"/>
                <a:ea typeface="Calibri" panose="020F0502020204030204" pitchFamily="34" charset="0"/>
                <a:cs typeface="Calibri" panose="020F0502020204030204" pitchFamily="34" charset="0"/>
              </a:rPr>
              <a:t>, their family and/or the community.</a:t>
            </a:r>
            <a:endParaRPr lang="en-GB"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4241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598016-35C7-466F-A676-4A3EA1A92664}"/>
              </a:ext>
            </a:extLst>
          </p:cNvPr>
          <p:cNvSpPr/>
          <p:nvPr/>
        </p:nvSpPr>
        <p:spPr>
          <a:xfrm>
            <a:off x="983432" y="908720"/>
            <a:ext cx="6048672" cy="12961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What is a Critical Incident?</a:t>
            </a:r>
          </a:p>
        </p:txBody>
      </p:sp>
      <p:sp>
        <p:nvSpPr>
          <p:cNvPr id="3" name="Rectangle: Rounded Corners 2">
            <a:extLst>
              <a:ext uri="{FF2B5EF4-FFF2-40B4-BE49-F238E27FC236}">
                <a16:creationId xmlns:a16="http://schemas.microsoft.com/office/drawing/2014/main" id="{3CA79C6E-CAB9-4365-AA7A-332022DC5D9F}"/>
              </a:ext>
            </a:extLst>
          </p:cNvPr>
          <p:cNvSpPr/>
          <p:nvPr/>
        </p:nvSpPr>
        <p:spPr>
          <a:xfrm>
            <a:off x="1055440" y="2564904"/>
            <a:ext cx="10369152" cy="33843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3600" dirty="0">
                <a:latin typeface="Calibri" panose="020F0502020204030204" pitchFamily="34" charset="0"/>
                <a:ea typeface="Calibri" panose="020F0502020204030204" pitchFamily="34" charset="0"/>
                <a:cs typeface="Calibri" panose="020F0502020204030204" pitchFamily="34" charset="0"/>
              </a:rPr>
              <a:t>Any incident where the effectiveness of the </a:t>
            </a:r>
            <a:r>
              <a:rPr lang="en-GB" sz="3600" b="1" dirty="0">
                <a:solidFill>
                  <a:srgbClr val="FF0000"/>
                </a:solidFill>
                <a:latin typeface="Calibri" panose="020F0502020204030204" pitchFamily="34" charset="0"/>
                <a:ea typeface="Calibri" panose="020F0502020204030204" pitchFamily="34" charset="0"/>
                <a:cs typeface="Calibri" panose="020F0502020204030204" pitchFamily="34" charset="0"/>
              </a:rPr>
              <a:t>our</a:t>
            </a:r>
            <a:r>
              <a:rPr lang="en-GB" sz="3600" dirty="0">
                <a:latin typeface="Calibri" panose="020F0502020204030204" pitchFamily="34" charset="0"/>
                <a:ea typeface="Calibri" panose="020F0502020204030204" pitchFamily="34" charset="0"/>
                <a:cs typeface="Calibri" panose="020F0502020204030204" pitchFamily="34" charset="0"/>
              </a:rPr>
              <a:t> response is likely to have a significant impact on the confidence of the </a:t>
            </a:r>
            <a:r>
              <a:rPr lang="en-GB"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child</a:t>
            </a:r>
            <a:r>
              <a:rPr lang="en-GB" sz="3600" dirty="0">
                <a:latin typeface="Calibri" panose="020F0502020204030204" pitchFamily="34" charset="0"/>
                <a:ea typeface="Calibri" panose="020F0502020204030204" pitchFamily="34" charset="0"/>
                <a:cs typeface="Calibri" panose="020F0502020204030204" pitchFamily="34" charset="0"/>
              </a:rPr>
              <a:t>, their family and/or the community.</a:t>
            </a:r>
            <a:endParaRPr lang="en-GB"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40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arking, meter, machine&#10;&#10;Description automatically generated">
            <a:extLst>
              <a:ext uri="{FF2B5EF4-FFF2-40B4-BE49-F238E27FC236}">
                <a16:creationId xmlns:a16="http://schemas.microsoft.com/office/drawing/2014/main" id="{35F7F5EE-4A28-4D56-B1B3-B250906BB8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67202" y="166555"/>
            <a:ext cx="9257596" cy="6524890"/>
          </a:xfrm>
          <a:prstGeom prst="rect">
            <a:avLst/>
          </a:prstGeom>
        </p:spPr>
      </p:pic>
    </p:spTree>
    <p:extLst>
      <p:ext uri="{BB962C8B-B14F-4D97-AF65-F5344CB8AC3E}">
        <p14:creationId xmlns:p14="http://schemas.microsoft.com/office/powerpoint/2010/main" val="348746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parking, meter, machine&#10;&#10;Description automatically generated">
            <a:extLst>
              <a:ext uri="{FF2B5EF4-FFF2-40B4-BE49-F238E27FC236}">
                <a16:creationId xmlns:a16="http://schemas.microsoft.com/office/drawing/2014/main" id="{CA8366C5-BBCA-40B8-818D-05819BA00F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7895" y="-2547664"/>
            <a:ext cx="18147789" cy="12798932"/>
          </a:xfrm>
          <a:prstGeom prst="rect">
            <a:avLst/>
          </a:prstGeom>
        </p:spPr>
      </p:pic>
    </p:spTree>
    <p:extLst>
      <p:ext uri="{BB962C8B-B14F-4D97-AF65-F5344CB8AC3E}">
        <p14:creationId xmlns:p14="http://schemas.microsoft.com/office/powerpoint/2010/main" val="3791539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56406" y="741333"/>
            <a:ext cx="8079187" cy="2687667"/>
          </a:xfrm>
        </p:spPr>
        <p:txBody>
          <a:bodyPr/>
          <a:lstStyle/>
          <a:p>
            <a:r>
              <a:rPr lang="en-GB" sz="4000" dirty="0"/>
              <a:t>Final research project outcomes</a:t>
            </a:r>
            <a:br>
              <a:rPr lang="en-GB" sz="4000" dirty="0"/>
            </a:br>
            <a:br>
              <a:rPr lang="en-GB" sz="4000" dirty="0"/>
            </a:br>
            <a:r>
              <a:rPr lang="en-GB" sz="4000" dirty="0"/>
              <a:t>Permanent school exclusion in Surrey: evidence based key levers for change</a:t>
            </a:r>
          </a:p>
        </p:txBody>
      </p:sp>
      <p:sp>
        <p:nvSpPr>
          <p:cNvPr id="5" name="Subtitle 4"/>
          <p:cNvSpPr>
            <a:spLocks noGrp="1"/>
          </p:cNvSpPr>
          <p:nvPr>
            <p:ph type="subTitle" idx="1"/>
          </p:nvPr>
        </p:nvSpPr>
        <p:spPr>
          <a:xfrm>
            <a:off x="1828800" y="4599735"/>
            <a:ext cx="5653156" cy="778565"/>
          </a:xfrm>
        </p:spPr>
        <p:txBody>
          <a:bodyPr/>
          <a:lstStyle/>
          <a:p>
            <a:r>
              <a:rPr lang="en-GB" sz="2400" dirty="0"/>
              <a:t>Dr Emily Glorney, Project Lead</a:t>
            </a:r>
          </a:p>
          <a:p>
            <a:r>
              <a:rPr lang="en-GB" sz="2400" dirty="0"/>
              <a:t>Royal Holloway, University of London</a:t>
            </a:r>
          </a:p>
        </p:txBody>
      </p:sp>
    </p:spTree>
    <p:extLst>
      <p:ext uri="{BB962C8B-B14F-4D97-AF65-F5344CB8AC3E}">
        <p14:creationId xmlns:p14="http://schemas.microsoft.com/office/powerpoint/2010/main" val="2673904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2B7F7B-1089-4A91-B673-5EB94A33C2D2}"/>
              </a:ext>
            </a:extLst>
          </p:cNvPr>
          <p:cNvSpPr/>
          <p:nvPr/>
        </p:nvSpPr>
        <p:spPr>
          <a:xfrm>
            <a:off x="623392" y="2060848"/>
            <a:ext cx="11089232" cy="43204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buFont typeface="Arial" panose="020B0604020202020204" pitchFamily="34" charset="0"/>
              <a:buChar char="•"/>
            </a:pPr>
            <a:r>
              <a:rPr lang="en-GB" sz="3600" dirty="0"/>
              <a:t>Treat as children first</a:t>
            </a:r>
          </a:p>
          <a:p>
            <a:pPr marL="685800" indent="-685800">
              <a:buFont typeface="Arial" panose="020B0604020202020204" pitchFamily="34" charset="0"/>
              <a:buChar char="•"/>
            </a:pPr>
            <a:r>
              <a:rPr lang="en-GB" sz="3600" dirty="0"/>
              <a:t>Identify and respond to vulnerability</a:t>
            </a:r>
          </a:p>
          <a:p>
            <a:pPr marL="685800" indent="-685800">
              <a:buFont typeface="Arial" panose="020B0604020202020204" pitchFamily="34" charset="0"/>
              <a:buChar char="•"/>
            </a:pPr>
            <a:r>
              <a:rPr lang="en-GB" sz="3600" dirty="0"/>
              <a:t>Fully understand the circumstances</a:t>
            </a:r>
          </a:p>
          <a:p>
            <a:pPr marL="685800" indent="-685800">
              <a:buFont typeface="Arial" panose="020B0604020202020204" pitchFamily="34" charset="0"/>
              <a:buChar char="•"/>
            </a:pPr>
            <a:r>
              <a:rPr lang="en-GB" sz="3600" dirty="0"/>
              <a:t>Treat every interaction as an intervention and opportunity</a:t>
            </a:r>
          </a:p>
          <a:p>
            <a:pPr marL="685800" indent="-685800">
              <a:buFont typeface="Arial" panose="020B0604020202020204" pitchFamily="34" charset="0"/>
              <a:buChar char="•"/>
            </a:pPr>
            <a:r>
              <a:rPr lang="en-GB" sz="3600" dirty="0"/>
              <a:t>Listen</a:t>
            </a:r>
          </a:p>
          <a:p>
            <a:pPr marL="685800" indent="-685800">
              <a:buFont typeface="Arial" panose="020B0604020202020204" pitchFamily="34" charset="0"/>
              <a:buChar char="•"/>
            </a:pPr>
            <a:r>
              <a:rPr lang="en-GB" sz="3600" dirty="0"/>
              <a:t>Utilise alternative disposals</a:t>
            </a:r>
          </a:p>
        </p:txBody>
      </p:sp>
      <p:sp>
        <p:nvSpPr>
          <p:cNvPr id="3" name="Rectangle: Rounded Corners 2">
            <a:extLst>
              <a:ext uri="{FF2B5EF4-FFF2-40B4-BE49-F238E27FC236}">
                <a16:creationId xmlns:a16="http://schemas.microsoft.com/office/drawing/2014/main" id="{D5EC0F1C-AB5A-455D-98E4-D6A56DF627F0}"/>
              </a:ext>
            </a:extLst>
          </p:cNvPr>
          <p:cNvSpPr/>
          <p:nvPr/>
        </p:nvSpPr>
        <p:spPr>
          <a:xfrm>
            <a:off x="623392" y="620688"/>
            <a:ext cx="4824536" cy="1008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0" dirty="0"/>
              <a:t>Key Principles</a:t>
            </a:r>
          </a:p>
        </p:txBody>
      </p:sp>
    </p:spTree>
    <p:extLst>
      <p:ext uri="{BB962C8B-B14F-4D97-AF65-F5344CB8AC3E}">
        <p14:creationId xmlns:p14="http://schemas.microsoft.com/office/powerpoint/2010/main" val="2533913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642933-961A-44F1-A9FF-FACD0ABC272E}"/>
              </a:ext>
            </a:extLst>
          </p:cNvPr>
          <p:cNvSpPr/>
          <p:nvPr/>
        </p:nvSpPr>
        <p:spPr>
          <a:xfrm>
            <a:off x="695400" y="3086962"/>
            <a:ext cx="10801200" cy="6840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t>Identifying Critical Patterns</a:t>
            </a:r>
          </a:p>
        </p:txBody>
      </p:sp>
    </p:spTree>
    <p:extLst>
      <p:ext uri="{BB962C8B-B14F-4D97-AF65-F5344CB8AC3E}">
        <p14:creationId xmlns:p14="http://schemas.microsoft.com/office/powerpoint/2010/main" val="2349636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6558AD-6A3C-4AEF-85F3-D5A0C3B2DDE2}"/>
              </a:ext>
            </a:extLst>
          </p:cNvPr>
          <p:cNvSpPr/>
          <p:nvPr/>
        </p:nvSpPr>
        <p:spPr>
          <a:xfrm>
            <a:off x="494334" y="476672"/>
            <a:ext cx="9922145" cy="1008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Child Exploitation and Missing Unit (CEMU)</a:t>
            </a:r>
          </a:p>
        </p:txBody>
      </p:sp>
      <p:sp>
        <p:nvSpPr>
          <p:cNvPr id="9" name="Rectangle: Rounded Corners 8">
            <a:extLst>
              <a:ext uri="{FF2B5EF4-FFF2-40B4-BE49-F238E27FC236}">
                <a16:creationId xmlns:a16="http://schemas.microsoft.com/office/drawing/2014/main" id="{37CE7E6E-6653-4DD8-A2D6-B0C1FF145AB9}"/>
              </a:ext>
            </a:extLst>
          </p:cNvPr>
          <p:cNvSpPr/>
          <p:nvPr/>
        </p:nvSpPr>
        <p:spPr>
          <a:xfrm>
            <a:off x="479376" y="1988840"/>
            <a:ext cx="5616624" cy="43924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Prevention work:</a:t>
            </a:r>
          </a:p>
          <a:p>
            <a:pPr marL="457200" indent="-457200">
              <a:buFont typeface="Arial" panose="020B0604020202020204" pitchFamily="34" charset="0"/>
              <a:buChar char="•"/>
            </a:pPr>
            <a:r>
              <a:rPr lang="en-GB" sz="2400" dirty="0"/>
              <a:t>Identify through potential critical incidents </a:t>
            </a:r>
            <a:r>
              <a:rPr lang="en-GB" sz="2400" dirty="0" err="1"/>
              <a:t>ie</a:t>
            </a:r>
            <a:r>
              <a:rPr lang="en-GB" sz="2400" dirty="0"/>
              <a:t> missing, crime</a:t>
            </a:r>
          </a:p>
          <a:p>
            <a:pPr marL="457200" indent="-457200">
              <a:buFont typeface="Arial" panose="020B0604020202020204" pitchFamily="34" charset="0"/>
              <a:buChar char="•"/>
            </a:pPr>
            <a:r>
              <a:rPr lang="en-GB" sz="2400" dirty="0"/>
              <a:t>SPOC visits</a:t>
            </a:r>
          </a:p>
          <a:p>
            <a:pPr marL="457200" indent="-457200">
              <a:buFont typeface="Arial" panose="020B0604020202020204" pitchFamily="34" charset="0"/>
              <a:buChar char="•"/>
            </a:pPr>
            <a:r>
              <a:rPr lang="en-GB" sz="2400" dirty="0"/>
              <a:t>Partner Agency referrals</a:t>
            </a:r>
          </a:p>
          <a:p>
            <a:pPr marL="457200" indent="-457200">
              <a:buFont typeface="Arial" panose="020B0604020202020204" pitchFamily="34" charset="0"/>
              <a:buChar char="•"/>
            </a:pPr>
            <a:r>
              <a:rPr lang="en-GB" sz="2400" dirty="0"/>
              <a:t>CAWN notices</a:t>
            </a:r>
          </a:p>
          <a:p>
            <a:pPr marL="457200" indent="-457200">
              <a:buFont typeface="Arial" panose="020B0604020202020204" pitchFamily="34" charset="0"/>
              <a:buChar char="•"/>
            </a:pPr>
            <a:r>
              <a:rPr lang="en-GB" sz="2400" dirty="0"/>
              <a:t>Risk Management Meetings (RMM)</a:t>
            </a:r>
          </a:p>
          <a:p>
            <a:pPr marL="457200" indent="-457200">
              <a:buFont typeface="Arial" panose="020B0604020202020204" pitchFamily="34" charset="0"/>
              <a:buChar char="•"/>
            </a:pPr>
            <a:r>
              <a:rPr lang="en-GB" sz="2400" dirty="0"/>
              <a:t>Engagement with Social Workers</a:t>
            </a:r>
          </a:p>
          <a:p>
            <a:pPr marL="457200" indent="-457200">
              <a:buFont typeface="Arial" panose="020B0604020202020204" pitchFamily="34" charset="0"/>
              <a:buChar char="•"/>
            </a:pPr>
            <a:r>
              <a:rPr lang="en-GB" sz="2400" dirty="0"/>
              <a:t>Review and debrief of incidents</a:t>
            </a:r>
          </a:p>
          <a:p>
            <a:pPr marL="457200" indent="-457200">
              <a:buFont typeface="Arial" panose="020B0604020202020204" pitchFamily="34" charset="0"/>
              <a:buChar char="•"/>
            </a:pPr>
            <a:r>
              <a:rPr lang="en-GB" sz="2400" dirty="0"/>
              <a:t>Care home SPOC</a:t>
            </a:r>
            <a:endParaRPr lang="en-GB" sz="3200" dirty="0"/>
          </a:p>
        </p:txBody>
      </p:sp>
      <p:sp>
        <p:nvSpPr>
          <p:cNvPr id="10" name="Rectangle: Rounded Corners 9">
            <a:extLst>
              <a:ext uri="{FF2B5EF4-FFF2-40B4-BE49-F238E27FC236}">
                <a16:creationId xmlns:a16="http://schemas.microsoft.com/office/drawing/2014/main" id="{05C32F62-62E2-43BB-AF40-E122B7283155}"/>
              </a:ext>
            </a:extLst>
          </p:cNvPr>
          <p:cNvSpPr/>
          <p:nvPr/>
        </p:nvSpPr>
        <p:spPr>
          <a:xfrm>
            <a:off x="6312024" y="2024011"/>
            <a:ext cx="5616624" cy="1765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Workload:</a:t>
            </a:r>
          </a:p>
          <a:p>
            <a:r>
              <a:rPr lang="en-GB" sz="2400" dirty="0"/>
              <a:t>Around 180 open occurrences involving over 100 children with an engagement rate of 75%</a:t>
            </a:r>
          </a:p>
        </p:txBody>
      </p:sp>
      <p:sp>
        <p:nvSpPr>
          <p:cNvPr id="5" name="Rectangle: Rounded Corners 4">
            <a:extLst>
              <a:ext uri="{FF2B5EF4-FFF2-40B4-BE49-F238E27FC236}">
                <a16:creationId xmlns:a16="http://schemas.microsoft.com/office/drawing/2014/main" id="{FEF232B4-A7DC-4E3C-A410-DB13906885C2}"/>
              </a:ext>
            </a:extLst>
          </p:cNvPr>
          <p:cNvSpPr/>
          <p:nvPr/>
        </p:nvSpPr>
        <p:spPr>
          <a:xfrm>
            <a:off x="6312024" y="4509120"/>
            <a:ext cx="5616624" cy="19082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t>Other engagement opportunities:</a:t>
            </a:r>
          </a:p>
          <a:p>
            <a:r>
              <a:rPr lang="en-GB" sz="2400" dirty="0"/>
              <a:t>19.4% stop and search were children</a:t>
            </a:r>
          </a:p>
          <a:p>
            <a:r>
              <a:rPr lang="en-GB" sz="2400" dirty="0"/>
              <a:t>Every one is scrutinised by a board where other vulnerabilities may be highlighted.</a:t>
            </a:r>
          </a:p>
        </p:txBody>
      </p:sp>
    </p:spTree>
    <p:extLst>
      <p:ext uri="{BB962C8B-B14F-4D97-AF65-F5344CB8AC3E}">
        <p14:creationId xmlns:p14="http://schemas.microsoft.com/office/powerpoint/2010/main" val="346815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19AF835-BDB5-4B09-B415-99C6F635E340}"/>
              </a:ext>
            </a:extLst>
          </p:cNvPr>
          <p:cNvSpPr/>
          <p:nvPr/>
        </p:nvSpPr>
        <p:spPr>
          <a:xfrm>
            <a:off x="407368" y="260648"/>
            <a:ext cx="10873208" cy="11021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t>CEMU Case Study – Problem Solving</a:t>
            </a:r>
          </a:p>
        </p:txBody>
      </p:sp>
      <p:sp>
        <p:nvSpPr>
          <p:cNvPr id="3" name="Rectangle: Rounded Corners 2">
            <a:extLst>
              <a:ext uri="{FF2B5EF4-FFF2-40B4-BE49-F238E27FC236}">
                <a16:creationId xmlns:a16="http://schemas.microsoft.com/office/drawing/2014/main" id="{990DC9D3-F33E-475D-96FE-BC99777E5657}"/>
              </a:ext>
            </a:extLst>
          </p:cNvPr>
          <p:cNvSpPr/>
          <p:nvPr/>
        </p:nvSpPr>
        <p:spPr>
          <a:xfrm>
            <a:off x="623392" y="1628800"/>
            <a:ext cx="10369152" cy="47525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2800" dirty="0"/>
              <a:t>Intelligence that a Hotel was being used for prostitution purposes</a:t>
            </a:r>
          </a:p>
          <a:p>
            <a:pPr marL="285750" indent="-285750">
              <a:buFont typeface="Arial" panose="020B0604020202020204" pitchFamily="34" charset="0"/>
              <a:buChar char="•"/>
            </a:pPr>
            <a:r>
              <a:rPr lang="en-GB" sz="2800" dirty="0"/>
              <a:t>In particularly 2, 16 year old females who were school excluded</a:t>
            </a:r>
          </a:p>
          <a:p>
            <a:pPr marL="285750" indent="-285750">
              <a:buFont typeface="Arial" panose="020B0604020202020204" pitchFamily="34" charset="0"/>
              <a:buChar char="•"/>
            </a:pPr>
            <a:r>
              <a:rPr lang="en-GB" sz="2800" dirty="0"/>
              <a:t>Observations carried out </a:t>
            </a:r>
          </a:p>
          <a:p>
            <a:pPr marL="285750" indent="-285750">
              <a:buFont typeface="Arial" panose="020B0604020202020204" pitchFamily="34" charset="0"/>
              <a:buChar char="•"/>
            </a:pPr>
            <a:r>
              <a:rPr lang="en-GB" sz="2800" dirty="0"/>
              <a:t>Children safeguarded and information gained, suspects identified and investigated.</a:t>
            </a:r>
          </a:p>
          <a:p>
            <a:endParaRPr lang="en-GB" dirty="0"/>
          </a:p>
          <a:p>
            <a:endParaRPr lang="en-GB" dirty="0"/>
          </a:p>
          <a:p>
            <a:r>
              <a:rPr lang="en-GB" sz="2800" dirty="0"/>
              <a:t>Led to Op Protect – Police Cadets are utilised to book hotel rooms with Police Officers.  Staff are debriefed and hotel safeguarding leads are involved</a:t>
            </a:r>
            <a:r>
              <a:rPr lang="en-GB" sz="3600" dirty="0"/>
              <a:t>.</a:t>
            </a:r>
          </a:p>
          <a:p>
            <a:endParaRPr lang="en-GB" dirty="0"/>
          </a:p>
        </p:txBody>
      </p:sp>
    </p:spTree>
    <p:extLst>
      <p:ext uri="{BB962C8B-B14F-4D97-AF65-F5344CB8AC3E}">
        <p14:creationId xmlns:p14="http://schemas.microsoft.com/office/powerpoint/2010/main" val="813109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C87D5A-6563-4E85-95CE-EA97D8492E3F}"/>
              </a:ext>
            </a:extLst>
          </p:cNvPr>
          <p:cNvSpPr/>
          <p:nvPr/>
        </p:nvSpPr>
        <p:spPr>
          <a:xfrm>
            <a:off x="407368" y="260648"/>
            <a:ext cx="10873208" cy="11021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t>CEMU Case Study – Problem Solving</a:t>
            </a:r>
          </a:p>
        </p:txBody>
      </p:sp>
      <p:sp>
        <p:nvSpPr>
          <p:cNvPr id="3" name="Rectangle: Rounded Corners 2">
            <a:extLst>
              <a:ext uri="{FF2B5EF4-FFF2-40B4-BE49-F238E27FC236}">
                <a16:creationId xmlns:a16="http://schemas.microsoft.com/office/drawing/2014/main" id="{63BE8D20-ACA8-48CE-99BE-45021DA75AB5}"/>
              </a:ext>
            </a:extLst>
          </p:cNvPr>
          <p:cNvSpPr/>
          <p:nvPr/>
        </p:nvSpPr>
        <p:spPr>
          <a:xfrm>
            <a:off x="623392" y="1628800"/>
            <a:ext cx="10369152" cy="47525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2800" dirty="0"/>
              <a:t>X was a regular MISPER from age 15 to 16</a:t>
            </a:r>
          </a:p>
          <a:p>
            <a:pPr marL="285750" indent="-285750">
              <a:buFont typeface="Arial" panose="020B0604020202020204" pitchFamily="34" charset="0"/>
              <a:buChar char="•"/>
            </a:pPr>
            <a:r>
              <a:rPr lang="en-GB" sz="2800" dirty="0"/>
              <a:t>Looked at lifestyle which indicated County Lines</a:t>
            </a:r>
          </a:p>
          <a:p>
            <a:pPr marL="285750" indent="-285750">
              <a:buFont typeface="Arial" panose="020B0604020202020204" pitchFamily="34" charset="0"/>
              <a:buChar char="•"/>
            </a:pPr>
            <a:r>
              <a:rPr lang="en-GB" sz="2800" dirty="0"/>
              <a:t>Interventions not successful</a:t>
            </a:r>
          </a:p>
          <a:p>
            <a:pPr marL="285750" indent="-285750">
              <a:buFont typeface="Arial" panose="020B0604020202020204" pitchFamily="34" charset="0"/>
              <a:buChar char="•"/>
            </a:pPr>
            <a:r>
              <a:rPr lang="en-GB" sz="2800" dirty="0"/>
              <a:t>School excluded</a:t>
            </a:r>
          </a:p>
          <a:p>
            <a:pPr marL="285750" indent="-285750">
              <a:buFont typeface="Arial" panose="020B0604020202020204" pitchFamily="34" charset="0"/>
              <a:buChar char="•"/>
            </a:pPr>
            <a:r>
              <a:rPr lang="en-GB" sz="2800" dirty="0"/>
              <a:t>Led to charges for drug supply and was exploiting vulnerable adults</a:t>
            </a:r>
          </a:p>
          <a:p>
            <a:pPr marL="285750" indent="-285750">
              <a:buFont typeface="Arial" panose="020B0604020202020204" pitchFamily="34" charset="0"/>
              <a:buChar char="•"/>
            </a:pPr>
            <a:r>
              <a:rPr lang="en-GB" sz="2800" dirty="0"/>
              <a:t>Awaits trial</a:t>
            </a:r>
          </a:p>
          <a:p>
            <a:pPr marL="285750" indent="-285750">
              <a:buFont typeface="Arial" panose="020B0604020202020204" pitchFamily="34" charset="0"/>
              <a:buChar char="•"/>
            </a:pPr>
            <a:r>
              <a:rPr lang="en-GB" sz="2800" dirty="0"/>
              <a:t>Whilst intervention did not work, show that we identify</a:t>
            </a:r>
          </a:p>
          <a:p>
            <a:pPr marL="285750" indent="-285750">
              <a:buFont typeface="Arial" panose="020B0604020202020204" pitchFamily="34" charset="0"/>
              <a:buChar char="•"/>
            </a:pPr>
            <a:endParaRPr lang="en-GB" sz="2800" dirty="0"/>
          </a:p>
          <a:p>
            <a:endParaRPr lang="en-GB" sz="2800" dirty="0"/>
          </a:p>
        </p:txBody>
      </p:sp>
    </p:spTree>
    <p:extLst>
      <p:ext uri="{BB962C8B-B14F-4D97-AF65-F5344CB8AC3E}">
        <p14:creationId xmlns:p14="http://schemas.microsoft.com/office/powerpoint/2010/main" val="3137237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DA32044-1F54-49A8-B4E3-87110B560DB5}"/>
              </a:ext>
            </a:extLst>
          </p:cNvPr>
          <p:cNvSpPr/>
          <p:nvPr/>
        </p:nvSpPr>
        <p:spPr>
          <a:xfrm>
            <a:off x="407368" y="692696"/>
            <a:ext cx="8496944" cy="10801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dirty="0"/>
              <a:t>Checkpoint Team Manager </a:t>
            </a:r>
            <a:r>
              <a:rPr lang="en-GB" sz="1800" dirty="0"/>
              <a:t>(Force Youth Justice Lead)</a:t>
            </a:r>
          </a:p>
        </p:txBody>
      </p:sp>
      <p:sp>
        <p:nvSpPr>
          <p:cNvPr id="9" name="Rectangle: Rounded Corners 8">
            <a:extLst>
              <a:ext uri="{FF2B5EF4-FFF2-40B4-BE49-F238E27FC236}">
                <a16:creationId xmlns:a16="http://schemas.microsoft.com/office/drawing/2014/main" id="{8755BCAD-12EB-4D54-B9ED-7270D8F479AB}"/>
              </a:ext>
            </a:extLst>
          </p:cNvPr>
          <p:cNvSpPr/>
          <p:nvPr/>
        </p:nvSpPr>
        <p:spPr>
          <a:xfrm>
            <a:off x="407368" y="2276872"/>
            <a:ext cx="3312368" cy="20882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Youth Team:</a:t>
            </a:r>
          </a:p>
          <a:p>
            <a:r>
              <a:rPr lang="en-GB" sz="2800" dirty="0"/>
              <a:t>Police Sergeant</a:t>
            </a:r>
          </a:p>
          <a:p>
            <a:r>
              <a:rPr lang="en-GB" sz="2800" dirty="0"/>
              <a:t>2 Police Constables</a:t>
            </a:r>
          </a:p>
          <a:p>
            <a:r>
              <a:rPr lang="en-GB" sz="2800" dirty="0"/>
              <a:t>Administrator</a:t>
            </a:r>
          </a:p>
        </p:txBody>
      </p:sp>
      <p:sp>
        <p:nvSpPr>
          <p:cNvPr id="10" name="Rectangle: Rounded Corners 9">
            <a:extLst>
              <a:ext uri="{FF2B5EF4-FFF2-40B4-BE49-F238E27FC236}">
                <a16:creationId xmlns:a16="http://schemas.microsoft.com/office/drawing/2014/main" id="{6CB9CEE2-4D1B-413F-8423-83AF92A4B43D}"/>
              </a:ext>
            </a:extLst>
          </p:cNvPr>
          <p:cNvSpPr/>
          <p:nvPr/>
        </p:nvSpPr>
        <p:spPr>
          <a:xfrm>
            <a:off x="3935760" y="2276872"/>
            <a:ext cx="7848872" cy="43204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GB" sz="2800" dirty="0"/>
              <a:t>Implement the Youth Restorative Intervention Scheme (YRI)</a:t>
            </a:r>
          </a:p>
          <a:p>
            <a:pPr marL="457200" indent="-457200">
              <a:buFont typeface="Arial" panose="020B0604020202020204" pitchFamily="34" charset="0"/>
              <a:buChar char="•"/>
            </a:pPr>
            <a:r>
              <a:rPr lang="en-GB" sz="2800" dirty="0"/>
              <a:t>Weekly joint decision making panel – Multi agency</a:t>
            </a:r>
          </a:p>
          <a:p>
            <a:pPr marL="457200" indent="-457200">
              <a:buFont typeface="Arial" panose="020B0604020202020204" pitchFamily="34" charset="0"/>
              <a:buChar char="•"/>
            </a:pPr>
            <a:r>
              <a:rPr lang="en-GB" sz="2800" dirty="0"/>
              <a:t>Delivery of YRI is managed by Target Youth Support (TYS)</a:t>
            </a:r>
          </a:p>
          <a:p>
            <a:pPr marL="457200" indent="-457200">
              <a:buFont typeface="Arial" panose="020B0604020202020204" pitchFamily="34" charset="0"/>
              <a:buChar char="•"/>
            </a:pPr>
            <a:r>
              <a:rPr lang="en-GB" sz="2800" dirty="0"/>
              <a:t>12.1% Outcomes through YRI opposed to 5.3% charged/summonsed</a:t>
            </a:r>
          </a:p>
          <a:p>
            <a:pPr marL="457200" indent="-457200">
              <a:buFont typeface="Arial" panose="020B0604020202020204" pitchFamily="34" charset="0"/>
              <a:buChar char="•"/>
            </a:pPr>
            <a:endParaRPr lang="en-GB" sz="2800" dirty="0"/>
          </a:p>
        </p:txBody>
      </p:sp>
      <p:sp>
        <p:nvSpPr>
          <p:cNvPr id="5" name="Rectangle: Rounded Corners 4">
            <a:extLst>
              <a:ext uri="{FF2B5EF4-FFF2-40B4-BE49-F238E27FC236}">
                <a16:creationId xmlns:a16="http://schemas.microsoft.com/office/drawing/2014/main" id="{DDF0BCAA-B97D-47E7-9746-DB13A80A34B0}"/>
              </a:ext>
            </a:extLst>
          </p:cNvPr>
          <p:cNvSpPr/>
          <p:nvPr/>
        </p:nvSpPr>
        <p:spPr>
          <a:xfrm>
            <a:off x="372879" y="4447309"/>
            <a:ext cx="3312368" cy="20882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Custody:</a:t>
            </a:r>
          </a:p>
          <a:p>
            <a:r>
              <a:rPr lang="en-GB" sz="2800" dirty="0"/>
              <a:t>2021 - 651</a:t>
            </a:r>
          </a:p>
          <a:p>
            <a:r>
              <a:rPr lang="en-GB" sz="2800" dirty="0"/>
              <a:t>2020 - 773 </a:t>
            </a:r>
          </a:p>
          <a:p>
            <a:r>
              <a:rPr lang="en-GB" sz="2800" dirty="0"/>
              <a:t>2014 - 1400</a:t>
            </a:r>
          </a:p>
        </p:txBody>
      </p:sp>
    </p:spTree>
    <p:extLst>
      <p:ext uri="{BB962C8B-B14F-4D97-AF65-F5344CB8AC3E}">
        <p14:creationId xmlns:p14="http://schemas.microsoft.com/office/powerpoint/2010/main" val="2258191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325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203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7" name="TextBox 6">
            <a:extLst>
              <a:ext uri="{FF2B5EF4-FFF2-40B4-BE49-F238E27FC236}">
                <a16:creationId xmlns:a16="http://schemas.microsoft.com/office/drawing/2014/main" id="{37851208-CEA0-4A48-9545-29FDDBA99B33}"/>
              </a:ext>
            </a:extLst>
          </p:cNvPr>
          <p:cNvSpPr txBox="1"/>
          <p:nvPr/>
        </p:nvSpPr>
        <p:spPr>
          <a:xfrm>
            <a:off x="3403600" y="345627"/>
            <a:ext cx="8788400" cy="4708981"/>
          </a:xfrm>
          <a:prstGeom prst="rect">
            <a:avLst/>
          </a:prstGeom>
          <a:noFill/>
        </p:spPr>
        <p:txBody>
          <a:bodyPr wrap="square" rtlCol="0">
            <a:spAutoFit/>
          </a:bodyPr>
          <a:lstStyle/>
          <a:p>
            <a:pPr algn="ctr"/>
            <a:r>
              <a:rPr lang="en-US" sz="8000" b="1" dirty="0">
                <a:solidFill>
                  <a:srgbClr val="FF0000"/>
                </a:solidFill>
              </a:rPr>
              <a:t>Early Identification:</a:t>
            </a:r>
          </a:p>
          <a:p>
            <a:pPr algn="ctr"/>
            <a:endParaRPr lang="en-US" sz="4400" b="1" dirty="0">
              <a:solidFill>
                <a:srgbClr val="FF0000"/>
              </a:solidFill>
            </a:endParaRPr>
          </a:p>
          <a:p>
            <a:pPr algn="ctr"/>
            <a:endParaRPr lang="en-US" sz="4400" b="1" dirty="0">
              <a:solidFill>
                <a:srgbClr val="FF0000"/>
              </a:solidFill>
            </a:endParaRPr>
          </a:p>
          <a:p>
            <a:pPr algn="ctr"/>
            <a:r>
              <a:rPr lang="en-US" sz="4400" b="1" dirty="0">
                <a:solidFill>
                  <a:srgbClr val="FF0000"/>
                </a:solidFill>
              </a:rPr>
              <a:t>What are the indicators that a young person is at risk of permanent exclusion? </a:t>
            </a:r>
          </a:p>
        </p:txBody>
      </p:sp>
    </p:spTree>
    <p:extLst>
      <p:ext uri="{BB962C8B-B14F-4D97-AF65-F5344CB8AC3E}">
        <p14:creationId xmlns:p14="http://schemas.microsoft.com/office/powerpoint/2010/main" val="20799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1077218"/>
          </a:xfrm>
          <a:prstGeom prst="rect">
            <a:avLst/>
          </a:prstGeom>
          <a:noFill/>
        </p:spPr>
        <p:txBody>
          <a:bodyPr wrap="square" rtlCol="0">
            <a:spAutoFit/>
          </a:bodyPr>
          <a:lstStyle/>
          <a:p>
            <a:pPr algn="ctr"/>
            <a:r>
              <a:rPr lang="en-US" sz="3200" b="1" dirty="0">
                <a:solidFill>
                  <a:srgbClr val="FF0000"/>
                </a:solidFill>
              </a:rPr>
              <a:t>Early Identification</a:t>
            </a:r>
          </a:p>
          <a:p>
            <a:pPr algn="ctr"/>
            <a:r>
              <a:rPr lang="en-US" sz="3200" b="1" dirty="0">
                <a:solidFill>
                  <a:srgbClr val="FF0000"/>
                </a:solidFill>
              </a:rPr>
              <a:t>How Surrey addressed the NEET issue.</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3966519" y="1324353"/>
            <a:ext cx="8093676" cy="63028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200" dirty="0"/>
              <a:t>In Surrey, NEET levels more than halved from 2009 to 2014. The reduction in NEET levels from 2011-12 to 2012-13 alone resulted in savings of £7m to the public purse</a:t>
            </a:r>
          </a:p>
          <a:p>
            <a:pPr marL="941388" indent="-338138" algn="l">
              <a:buFont typeface="Arial" panose="020B0604020202020204" pitchFamily="34" charset="0"/>
              <a:buChar char="•"/>
            </a:pPr>
            <a:r>
              <a:rPr lang="en-GB" sz="2200" dirty="0"/>
              <a:t>59% reduction in young people who were NEET from 2009 to 2014. Surrey had in 2014 the joint lowest number in England, whereas in 2013 they were joint twenty-fifth (out of 152 local authorities) </a:t>
            </a:r>
          </a:p>
          <a:p>
            <a:pPr marL="941388" indent="-338138" algn="l">
              <a:buFont typeface="Arial" panose="020B0604020202020204" pitchFamily="34" charset="0"/>
              <a:buChar char="•"/>
            </a:pPr>
            <a:r>
              <a:rPr lang="en-GB" sz="2200" dirty="0"/>
              <a:t>90% reduction in the number of first-time entrants of young people to the criminal justice system from 2009 to 2013, resulting in Surrey having the lowest rate in England </a:t>
            </a:r>
          </a:p>
          <a:p>
            <a:pPr marL="941388" indent="-338138" algn="l">
              <a:buFont typeface="Arial" panose="020B0604020202020204" pitchFamily="34" charset="0"/>
              <a:buChar char="•"/>
            </a:pPr>
            <a:r>
              <a:rPr lang="en-GB" sz="2200" dirty="0"/>
              <a:t>90% figure of successful progression to education, training or employment among those who were at risk of being NEET and who received support from the Year 11/12 Transition Commission.</a:t>
            </a:r>
          </a:p>
          <a:p>
            <a:pPr algn="r">
              <a:spcBef>
                <a:spcPts val="0"/>
              </a:spcBef>
            </a:pPr>
            <a:r>
              <a:rPr lang="en-GB" sz="1400" i="1" dirty="0"/>
              <a:t>(Local action on health inequalities: Reducing the </a:t>
            </a:r>
          </a:p>
          <a:p>
            <a:pPr algn="r">
              <a:spcBef>
                <a:spcPts val="0"/>
              </a:spcBef>
            </a:pPr>
            <a:r>
              <a:rPr lang="en-GB" sz="1400" i="1" dirty="0"/>
              <a:t>number of young people not in employment, </a:t>
            </a:r>
          </a:p>
          <a:p>
            <a:pPr algn="r">
              <a:spcBef>
                <a:spcPts val="0"/>
              </a:spcBef>
            </a:pPr>
            <a:r>
              <a:rPr lang="en-GB" sz="1400" i="1" dirty="0"/>
              <a:t>education or training (NEET), Public Health England/UCL (2014) </a:t>
            </a:r>
          </a:p>
          <a:p>
            <a:pPr marL="603250" algn="r"/>
            <a:endParaRPr lang="en-GB" sz="1800" i="1" dirty="0"/>
          </a:p>
          <a:p>
            <a:pPr algn="l"/>
            <a:endParaRPr lang="en-GB" dirty="0"/>
          </a:p>
          <a:p>
            <a:pPr algn="l"/>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052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 calcmode="lin" valueType="num">
                                      <p:cBhvr additive="base">
                                        <p:cTn id="3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96721" y="4477814"/>
            <a:ext cx="6465147" cy="1140666"/>
          </a:xfrm>
        </p:spPr>
        <p:txBody>
          <a:bodyPr/>
          <a:lstStyle/>
          <a:p>
            <a:r>
              <a:rPr lang="en-GB" dirty="0"/>
              <a:t>Dr Emily Glorney, </a:t>
            </a:r>
            <a:r>
              <a:rPr lang="en-GB" sz="1600" dirty="0"/>
              <a:t>Senior Lecturer in Forensic Psychology and Project Lead</a:t>
            </a:r>
          </a:p>
          <a:p>
            <a:r>
              <a:rPr lang="en-GB" dirty="0"/>
              <a:t>Natasha Rhoden, </a:t>
            </a:r>
            <a:r>
              <a:rPr lang="en-GB" sz="1600" dirty="0"/>
              <a:t>Research Assistant and PhD candidate</a:t>
            </a:r>
          </a:p>
          <a:p>
            <a:r>
              <a:rPr lang="en-GB" sz="1200" dirty="0"/>
              <a:t>(With contributions from Professor Frank Keating, Professor of Social Work)</a:t>
            </a:r>
          </a:p>
        </p:txBody>
      </p:sp>
      <p:sp>
        <p:nvSpPr>
          <p:cNvPr id="5" name="TextBox 4"/>
          <p:cNvSpPr txBox="1"/>
          <p:nvPr/>
        </p:nvSpPr>
        <p:spPr>
          <a:xfrm>
            <a:off x="1994453" y="863600"/>
            <a:ext cx="8250214" cy="2185214"/>
          </a:xfrm>
          <a:prstGeom prst="rect">
            <a:avLst/>
          </a:prstGeom>
          <a:noFill/>
        </p:spPr>
        <p:txBody>
          <a:bodyPr wrap="square" rtlCol="0">
            <a:spAutoFit/>
          </a:bodyPr>
          <a:lstStyle/>
          <a:p>
            <a:r>
              <a:rPr lang="en-GB" sz="3600" b="1" dirty="0">
                <a:solidFill>
                  <a:schemeClr val="accent1"/>
                </a:solidFill>
              </a:rPr>
              <a:t>Permanent School Exclusions in Surrey</a:t>
            </a:r>
          </a:p>
          <a:p>
            <a:endParaRPr lang="en-GB" sz="3600" b="1" dirty="0">
              <a:solidFill>
                <a:schemeClr val="accent1"/>
              </a:solidFill>
            </a:endParaRPr>
          </a:p>
          <a:p>
            <a:r>
              <a:rPr lang="en-GB" sz="3200" dirty="0">
                <a:solidFill>
                  <a:schemeClr val="accent1"/>
                </a:solidFill>
              </a:rPr>
              <a:t>What works to keep children and young people in education?</a:t>
            </a:r>
          </a:p>
        </p:txBody>
      </p:sp>
    </p:spTree>
    <p:extLst>
      <p:ext uri="{BB962C8B-B14F-4D97-AF65-F5344CB8AC3E}">
        <p14:creationId xmlns:p14="http://schemas.microsoft.com/office/powerpoint/2010/main" val="140384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1077218"/>
          </a:xfrm>
          <a:prstGeom prst="rect">
            <a:avLst/>
          </a:prstGeom>
          <a:noFill/>
        </p:spPr>
        <p:txBody>
          <a:bodyPr wrap="square" rtlCol="0">
            <a:spAutoFit/>
          </a:bodyPr>
          <a:lstStyle/>
          <a:p>
            <a:pPr algn="ctr"/>
            <a:r>
              <a:rPr lang="en-US" sz="3200" b="1" dirty="0">
                <a:solidFill>
                  <a:srgbClr val="FF0000"/>
                </a:solidFill>
              </a:rPr>
              <a:t>Early Identification</a:t>
            </a:r>
          </a:p>
          <a:p>
            <a:pPr algn="ctr"/>
            <a:r>
              <a:rPr lang="en-US" sz="3200" b="1" dirty="0">
                <a:solidFill>
                  <a:srgbClr val="FF0000"/>
                </a:solidFill>
              </a:rPr>
              <a:t>How Surrey addressed the NEET issue.</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4674742" y="2034283"/>
            <a:ext cx="7395728" cy="61477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r>
              <a:rPr lang="en-GB" sz="3600" dirty="0"/>
              <a:t>In 2021, the % of young people in Surrey who were NEET stood at 1.4%.</a:t>
            </a:r>
          </a:p>
          <a:p>
            <a:pPr marL="571500" indent="-571500" algn="l">
              <a:buFont typeface="Arial" panose="020B0604020202020204" pitchFamily="34" charset="0"/>
              <a:buChar char="•"/>
            </a:pPr>
            <a:endParaRPr lang="en-GB" sz="3600" dirty="0"/>
          </a:p>
          <a:p>
            <a:pPr marL="571500" indent="-571500" algn="l">
              <a:buFont typeface="Arial" panose="020B0604020202020204" pitchFamily="34" charset="0"/>
              <a:buChar char="•"/>
            </a:pPr>
            <a:r>
              <a:rPr lang="en-GB" sz="3600" dirty="0"/>
              <a:t>13</a:t>
            </a:r>
            <a:r>
              <a:rPr lang="en-GB" sz="3600" baseline="30000" dirty="0"/>
              <a:t>th</a:t>
            </a:r>
            <a:r>
              <a:rPr lang="en-GB" sz="3600" dirty="0"/>
              <a:t> of 152 Local Authorities.</a:t>
            </a:r>
          </a:p>
          <a:p>
            <a:pPr algn="l"/>
            <a:endParaRPr lang="en-GB" sz="1600" i="1" dirty="0"/>
          </a:p>
          <a:p>
            <a:pPr algn="l"/>
            <a:endParaRPr lang="en-GB" sz="1600" i="1" dirty="0"/>
          </a:p>
          <a:p>
            <a:pPr algn="l"/>
            <a:endParaRPr lang="en-GB" dirty="0"/>
          </a:p>
          <a:p>
            <a:pPr algn="l"/>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055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8098751C-9219-204E-A786-83D605E9A250}"/>
              </a:ext>
            </a:extLst>
          </p:cNvPr>
          <p:cNvPicPr>
            <a:picLocks noChangeAspect="1"/>
          </p:cNvPicPr>
          <p:nvPr/>
        </p:nvPicPr>
        <p:blipFill>
          <a:blip r:embed="rId2"/>
          <a:stretch>
            <a:fillRect/>
          </a:stretch>
        </p:blipFill>
        <p:spPr>
          <a:xfrm>
            <a:off x="609024" y="2353253"/>
            <a:ext cx="2451100" cy="1727200"/>
          </a:xfrm>
          <a:prstGeom prst="rect">
            <a:avLst/>
          </a:prstGeom>
        </p:spPr>
      </p:pic>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3"/>
          <a:stretch>
            <a:fillRect/>
          </a:stretch>
        </p:blipFill>
        <p:spPr>
          <a:xfrm>
            <a:off x="0" y="0"/>
            <a:ext cx="9791854" cy="6858000"/>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113C0966-BF7D-0B4C-80E5-642FA1E696CC}"/>
              </a:ext>
            </a:extLst>
          </p:cNvPr>
          <p:cNvPicPr>
            <a:picLocks noChangeAspect="1"/>
          </p:cNvPicPr>
          <p:nvPr/>
        </p:nvPicPr>
        <p:blipFill>
          <a:blip r:embed="rId4"/>
          <a:stretch>
            <a:fillRect/>
          </a:stretch>
        </p:blipFill>
        <p:spPr>
          <a:xfrm>
            <a:off x="4234720" y="1647496"/>
            <a:ext cx="6905305" cy="4865914"/>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55718"/>
            <a:ext cx="8991600" cy="1077218"/>
          </a:xfrm>
          <a:prstGeom prst="rect">
            <a:avLst/>
          </a:prstGeom>
          <a:noFill/>
        </p:spPr>
        <p:txBody>
          <a:bodyPr wrap="square" rtlCol="0">
            <a:spAutoFit/>
          </a:bodyPr>
          <a:lstStyle/>
          <a:p>
            <a:pPr algn="ctr"/>
            <a:r>
              <a:rPr lang="en-US" sz="3200" b="1" dirty="0">
                <a:solidFill>
                  <a:srgbClr val="FF0000"/>
                </a:solidFill>
              </a:rPr>
              <a:t>What was our target for young people being in </a:t>
            </a:r>
          </a:p>
          <a:p>
            <a:pPr algn="ctr"/>
            <a:r>
              <a:rPr lang="en-US" sz="3200" b="1" dirty="0">
                <a:solidFill>
                  <a:srgbClr val="FF0000"/>
                </a:solidFill>
              </a:rPr>
              <a:t>employment, education of training?</a:t>
            </a:r>
          </a:p>
        </p:txBody>
      </p:sp>
      <p:pic>
        <p:nvPicPr>
          <p:cNvPr id="15" name="Picture 14" descr="A group of people posing for a photo&#10;&#10;Description automatically generated">
            <a:extLst>
              <a:ext uri="{FF2B5EF4-FFF2-40B4-BE49-F238E27FC236}">
                <a16:creationId xmlns:a16="http://schemas.microsoft.com/office/drawing/2014/main" id="{5635AEA9-5144-3F4C-99E0-599933247F9C}"/>
              </a:ext>
            </a:extLst>
          </p:cNvPr>
          <p:cNvPicPr>
            <a:picLocks noChangeAspect="1"/>
          </p:cNvPicPr>
          <p:nvPr/>
        </p:nvPicPr>
        <p:blipFill>
          <a:blip r:embed="rId2"/>
          <a:stretch>
            <a:fillRect/>
          </a:stretch>
        </p:blipFill>
        <p:spPr>
          <a:xfrm>
            <a:off x="4234719" y="1658220"/>
            <a:ext cx="6905305" cy="4865914"/>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D6386650-E306-A947-94ED-F2CB136DEC4A}"/>
              </a:ext>
            </a:extLst>
          </p:cNvPr>
          <p:cNvPicPr>
            <a:picLocks noChangeAspect="1"/>
          </p:cNvPicPr>
          <p:nvPr/>
        </p:nvPicPr>
        <p:blipFill>
          <a:blip r:embed="rId5"/>
          <a:stretch>
            <a:fillRect/>
          </a:stretch>
        </p:blipFill>
        <p:spPr>
          <a:xfrm>
            <a:off x="4207320" y="1658221"/>
            <a:ext cx="6932704" cy="4885221"/>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D6AA05B1-31FF-9A46-A467-07B779D4B67D}"/>
              </a:ext>
            </a:extLst>
          </p:cNvPr>
          <p:cNvPicPr>
            <a:picLocks noChangeAspect="1"/>
          </p:cNvPicPr>
          <p:nvPr/>
        </p:nvPicPr>
        <p:blipFill>
          <a:blip r:embed="rId6"/>
          <a:stretch>
            <a:fillRect/>
          </a:stretch>
        </p:blipFill>
        <p:spPr>
          <a:xfrm>
            <a:off x="4207319" y="1658219"/>
            <a:ext cx="6932704" cy="4885221"/>
          </a:xfrm>
          <a:prstGeom prst="rect">
            <a:avLst/>
          </a:prstGeom>
        </p:spPr>
      </p:pic>
      <p:sp>
        <p:nvSpPr>
          <p:cNvPr id="16" name="TextBox 15">
            <a:extLst>
              <a:ext uri="{FF2B5EF4-FFF2-40B4-BE49-F238E27FC236}">
                <a16:creationId xmlns:a16="http://schemas.microsoft.com/office/drawing/2014/main" id="{EB4CBAD2-4EC2-4347-A780-CBFD6F566D88}"/>
              </a:ext>
            </a:extLst>
          </p:cNvPr>
          <p:cNvSpPr txBox="1"/>
          <p:nvPr/>
        </p:nvSpPr>
        <p:spPr>
          <a:xfrm>
            <a:off x="4262118" y="2284947"/>
            <a:ext cx="6905304" cy="3631763"/>
          </a:xfrm>
          <a:prstGeom prst="rect">
            <a:avLst/>
          </a:prstGeom>
          <a:noFill/>
        </p:spPr>
        <p:txBody>
          <a:bodyPr wrap="square" rtlCol="0">
            <a:spAutoFit/>
          </a:bodyPr>
          <a:lstStyle/>
          <a:p>
            <a:pPr algn="ctr"/>
            <a:r>
              <a:rPr lang="en-US" sz="23000" b="1" dirty="0">
                <a:ln w="22225">
                  <a:solidFill>
                    <a:schemeClr val="bg1"/>
                  </a:solidFill>
                  <a:prstDash val="solid"/>
                </a:ln>
                <a:solidFill>
                  <a:srgbClr val="FF0000"/>
                </a:solidFill>
              </a:rPr>
              <a:t>100%</a:t>
            </a:r>
          </a:p>
        </p:txBody>
      </p:sp>
    </p:spTree>
    <p:extLst>
      <p:ext uri="{BB962C8B-B14F-4D97-AF65-F5344CB8AC3E}">
        <p14:creationId xmlns:p14="http://schemas.microsoft.com/office/powerpoint/2010/main" val="72151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0.70"/>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8098751C-9219-204E-A786-83D605E9A250}"/>
              </a:ext>
            </a:extLst>
          </p:cNvPr>
          <p:cNvPicPr>
            <a:picLocks noChangeAspect="1"/>
          </p:cNvPicPr>
          <p:nvPr/>
        </p:nvPicPr>
        <p:blipFill>
          <a:blip r:embed="rId2"/>
          <a:stretch>
            <a:fillRect/>
          </a:stretch>
        </p:blipFill>
        <p:spPr>
          <a:xfrm>
            <a:off x="609024" y="2353253"/>
            <a:ext cx="2451100" cy="1727200"/>
          </a:xfrm>
          <a:prstGeom prst="rect">
            <a:avLst/>
          </a:prstGeom>
        </p:spPr>
      </p:pic>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3"/>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55718"/>
            <a:ext cx="8991600" cy="584775"/>
          </a:xfrm>
          <a:prstGeom prst="rect">
            <a:avLst/>
          </a:prstGeom>
          <a:noFill/>
        </p:spPr>
        <p:txBody>
          <a:bodyPr wrap="square" rtlCol="0">
            <a:spAutoFit/>
          </a:bodyPr>
          <a:lstStyle/>
          <a:p>
            <a:pPr algn="ctr"/>
            <a:r>
              <a:rPr lang="en-US" sz="3200" b="1" dirty="0">
                <a:solidFill>
                  <a:srgbClr val="FF0000"/>
                </a:solidFill>
              </a:rPr>
              <a:t>How did we identify those at risk?</a:t>
            </a:r>
          </a:p>
        </p:txBody>
      </p:sp>
      <p:sp>
        <p:nvSpPr>
          <p:cNvPr id="2" name="TextBox 1">
            <a:extLst>
              <a:ext uri="{FF2B5EF4-FFF2-40B4-BE49-F238E27FC236}">
                <a16:creationId xmlns:a16="http://schemas.microsoft.com/office/drawing/2014/main" id="{101E4409-1805-0B47-A5FB-89FBE830292C}"/>
              </a:ext>
            </a:extLst>
          </p:cNvPr>
          <p:cNvSpPr txBox="1"/>
          <p:nvPr/>
        </p:nvSpPr>
        <p:spPr>
          <a:xfrm>
            <a:off x="4387066" y="840493"/>
            <a:ext cx="8209052" cy="6124754"/>
          </a:xfrm>
          <a:prstGeom prst="rect">
            <a:avLst/>
          </a:prstGeom>
          <a:noFill/>
        </p:spPr>
        <p:txBody>
          <a:bodyPr wrap="square" rtlCol="0">
            <a:spAutoFit/>
          </a:bodyPr>
          <a:lstStyle/>
          <a:p>
            <a:r>
              <a:rPr lang="en-GB" b="1" dirty="0">
                <a:solidFill>
                  <a:srgbClr val="FF0000"/>
                </a:solidFill>
              </a:rPr>
              <a:t>Primary factors:</a:t>
            </a:r>
          </a:p>
          <a:p>
            <a:pPr marL="715963" indent="-296863">
              <a:buFont typeface="Arial" panose="020B0604020202020204" pitchFamily="34" charset="0"/>
              <a:buChar char="•"/>
            </a:pPr>
            <a:r>
              <a:rPr lang="en-GB" sz="1600" dirty="0"/>
              <a:t>Looked After by Surrey County Council</a:t>
            </a:r>
          </a:p>
          <a:p>
            <a:pPr marL="715963" indent="-296863">
              <a:buFont typeface="Arial" panose="020B0604020202020204" pitchFamily="34" charset="0"/>
              <a:buChar char="•"/>
            </a:pPr>
            <a:r>
              <a:rPr lang="en-GB" sz="1600" dirty="0"/>
              <a:t>Young offender</a:t>
            </a:r>
          </a:p>
          <a:p>
            <a:pPr marL="715963" indent="-296863">
              <a:buFont typeface="Arial" panose="020B0604020202020204" pitchFamily="34" charset="0"/>
              <a:buChar char="•"/>
            </a:pPr>
            <a:r>
              <a:rPr lang="en-GB" sz="1600" dirty="0"/>
              <a:t>Permanent exclusion from school</a:t>
            </a:r>
          </a:p>
          <a:p>
            <a:pPr marL="715963" indent="-296863">
              <a:buFont typeface="Arial" panose="020B0604020202020204" pitchFamily="34" charset="0"/>
              <a:buChar char="•"/>
            </a:pPr>
            <a:r>
              <a:rPr lang="en-GB" sz="1600" dirty="0"/>
              <a:t>Attendance less than 80%</a:t>
            </a:r>
          </a:p>
          <a:p>
            <a:pPr marL="285750" indent="-285750">
              <a:buFont typeface="Arial" panose="020B0604020202020204" pitchFamily="34" charset="0"/>
              <a:buChar char="•"/>
            </a:pPr>
            <a:endParaRPr lang="en-GB" sz="1600" dirty="0"/>
          </a:p>
          <a:p>
            <a:r>
              <a:rPr lang="en-GB" b="1" dirty="0">
                <a:solidFill>
                  <a:srgbClr val="FF0000"/>
                </a:solidFill>
              </a:rPr>
              <a:t>Secondary factors</a:t>
            </a:r>
          </a:p>
          <a:p>
            <a:pPr marL="715963" indent="-296863">
              <a:buFont typeface="Arial" panose="020B0604020202020204" pitchFamily="34" charset="0"/>
              <a:buChar char="•"/>
            </a:pPr>
            <a:r>
              <a:rPr lang="en-GB" sz="1600" dirty="0"/>
              <a:t>SEND</a:t>
            </a:r>
          </a:p>
          <a:p>
            <a:pPr marL="715963" indent="-296863">
              <a:buFont typeface="Arial" panose="020B0604020202020204" pitchFamily="34" charset="0"/>
              <a:buChar char="•"/>
            </a:pPr>
            <a:r>
              <a:rPr lang="en-GB" sz="1600" dirty="0"/>
              <a:t>Fixed-Term Exclusion from School</a:t>
            </a:r>
          </a:p>
          <a:p>
            <a:pPr marL="715963" indent="-296863">
              <a:buFont typeface="Arial" panose="020B0604020202020204" pitchFamily="34" charset="0"/>
              <a:buChar char="•"/>
            </a:pPr>
            <a:r>
              <a:rPr lang="en-GB" sz="1600" dirty="0"/>
              <a:t>Eligible for FSM</a:t>
            </a:r>
          </a:p>
          <a:p>
            <a:pPr marL="715963" indent="-296863">
              <a:buFont typeface="Arial" panose="020B0604020202020204" pitchFamily="34" charset="0"/>
              <a:buChar char="•"/>
            </a:pPr>
            <a:r>
              <a:rPr lang="en-GB" sz="1600" dirty="0"/>
              <a:t>English as an additional language (EAL)</a:t>
            </a:r>
          </a:p>
          <a:p>
            <a:pPr marL="715963" indent="-296863">
              <a:buFont typeface="Arial" panose="020B0604020202020204" pitchFamily="34" charset="0"/>
              <a:buChar char="•"/>
            </a:pPr>
            <a:r>
              <a:rPr lang="en-GB" sz="1600" dirty="0"/>
              <a:t>Did not achieve level 4 English and Maths at Key Stage 2</a:t>
            </a:r>
          </a:p>
          <a:p>
            <a:pPr marL="715963" indent="-296863">
              <a:buFont typeface="Arial" panose="020B0604020202020204" pitchFamily="34" charset="0"/>
              <a:buChar char="•"/>
            </a:pPr>
            <a:r>
              <a:rPr lang="en-GB" sz="1600" dirty="0"/>
              <a:t>Lives in an area in the top 30% of the Income Deprivation Affecting Children Indices (IDACI)</a:t>
            </a:r>
          </a:p>
          <a:p>
            <a:pPr marL="715963" indent="-296863">
              <a:buFont typeface="Arial" panose="020B0604020202020204" pitchFamily="34" charset="0"/>
              <a:buChar char="•"/>
            </a:pPr>
            <a:r>
              <a:rPr lang="en-GB" sz="1600" dirty="0"/>
              <a:t>A member of the Gypsy, Roma and Traveller (GRT) community.</a:t>
            </a:r>
          </a:p>
          <a:p>
            <a:endParaRPr lang="en-GB" sz="1600" dirty="0"/>
          </a:p>
          <a:p>
            <a:r>
              <a:rPr lang="en-GB" b="1" dirty="0">
                <a:solidFill>
                  <a:srgbClr val="FF0000"/>
                </a:solidFill>
              </a:rPr>
              <a:t>Other factors</a:t>
            </a:r>
          </a:p>
          <a:p>
            <a:pPr marL="715963" indent="-296863">
              <a:buFont typeface="Arial" panose="020B0604020202020204" pitchFamily="34" charset="0"/>
              <a:buChar char="•"/>
            </a:pPr>
            <a:r>
              <a:rPr lang="en-GB" sz="1600" dirty="0"/>
              <a:t>teenage parents or pregnancy;</a:t>
            </a:r>
          </a:p>
          <a:p>
            <a:pPr marL="715963" indent="-296863">
              <a:buFont typeface="Arial" panose="020B0604020202020204" pitchFamily="34" charset="0"/>
              <a:buChar char="•"/>
            </a:pPr>
            <a:r>
              <a:rPr lang="en-GB" sz="1600" dirty="0"/>
              <a:t>young carers;</a:t>
            </a:r>
          </a:p>
          <a:p>
            <a:pPr marL="715963" indent="-296863">
              <a:buFont typeface="Arial" panose="020B0604020202020204" pitchFamily="34" charset="0"/>
              <a:buChar char="•"/>
            </a:pPr>
            <a:r>
              <a:rPr lang="en-GB" sz="1600" dirty="0"/>
              <a:t>family issues, like bereavement or parental separation;</a:t>
            </a:r>
          </a:p>
          <a:p>
            <a:pPr marL="715963" indent="-296863">
              <a:buFont typeface="Arial" panose="020B0604020202020204" pitchFamily="34" charset="0"/>
              <a:buChar char="•"/>
            </a:pPr>
            <a:r>
              <a:rPr lang="en-GB" sz="1600" dirty="0"/>
              <a:t>substance misuse issues;</a:t>
            </a:r>
          </a:p>
          <a:p>
            <a:pPr marL="715963" indent="-296863">
              <a:buFont typeface="Arial" panose="020B0604020202020204" pitchFamily="34" charset="0"/>
              <a:buChar char="•"/>
            </a:pPr>
            <a:r>
              <a:rPr lang="en-GB" sz="1600" dirty="0"/>
              <a:t>mental health issues; and</a:t>
            </a:r>
          </a:p>
          <a:p>
            <a:pPr marL="715963" indent="-296863">
              <a:buFont typeface="Arial" panose="020B0604020202020204" pitchFamily="34" charset="0"/>
              <a:buChar char="•"/>
            </a:pPr>
            <a:r>
              <a:rPr lang="en-GB" sz="1600" dirty="0"/>
              <a:t>other health issues.</a:t>
            </a:r>
          </a:p>
          <a:p>
            <a:endParaRPr lang="en-GB" dirty="0"/>
          </a:p>
        </p:txBody>
      </p:sp>
    </p:spTree>
    <p:extLst>
      <p:ext uri="{BB962C8B-B14F-4D97-AF65-F5344CB8AC3E}">
        <p14:creationId xmlns:p14="http://schemas.microsoft.com/office/powerpoint/2010/main" val="7206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anim calcmode="lin" valueType="num">
                                      <p:cBhvr additive="base">
                                        <p:cTn id="4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 calcmode="lin" valueType="num">
                                      <p:cBhvr additive="base">
                                        <p:cTn id="4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anim calcmode="lin" valueType="num">
                                      <p:cBhvr additive="base">
                                        <p:cTn id="4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12" end="12"/>
                                            </p:txEl>
                                          </p:spTgt>
                                        </p:tgtEl>
                                        <p:attrNameLst>
                                          <p:attrName>style.visibility</p:attrName>
                                        </p:attrNameLst>
                                      </p:cBhvr>
                                      <p:to>
                                        <p:strVal val="visible"/>
                                      </p:to>
                                    </p:set>
                                    <p:anim calcmode="lin" valueType="num">
                                      <p:cBhvr additive="base">
                                        <p:cTn id="5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
                                            <p:txEl>
                                              <p:pRg st="13" end="13"/>
                                            </p:txEl>
                                          </p:spTgt>
                                        </p:tgtEl>
                                        <p:attrNameLst>
                                          <p:attrName>style.visibility</p:attrName>
                                        </p:attrNameLst>
                                      </p:cBhvr>
                                      <p:to>
                                        <p:strVal val="visible"/>
                                      </p:to>
                                    </p:set>
                                    <p:anim calcmode="lin" valueType="num">
                                      <p:cBhvr additive="base">
                                        <p:cTn id="57"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
                                            <p:txEl>
                                              <p:pRg st="15" end="15"/>
                                            </p:txEl>
                                          </p:spTgt>
                                        </p:tgtEl>
                                        <p:attrNameLst>
                                          <p:attrName>style.visibility</p:attrName>
                                        </p:attrNameLst>
                                      </p:cBhvr>
                                      <p:to>
                                        <p:strVal val="visible"/>
                                      </p:to>
                                    </p:set>
                                    <p:anim calcmode="lin" valueType="num">
                                      <p:cBhvr additive="base">
                                        <p:cTn id="63"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
                                            <p:txEl>
                                              <p:pRg st="15" end="15"/>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
                                            <p:txEl>
                                              <p:pRg st="16" end="16"/>
                                            </p:txEl>
                                          </p:spTgt>
                                        </p:tgtEl>
                                        <p:attrNameLst>
                                          <p:attrName>style.visibility</p:attrName>
                                        </p:attrNameLst>
                                      </p:cBhvr>
                                      <p:to>
                                        <p:strVal val="visible"/>
                                      </p:to>
                                    </p:set>
                                    <p:anim calcmode="lin" valueType="num">
                                      <p:cBhvr additive="base">
                                        <p:cTn id="67"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16" end="16"/>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
                                            <p:txEl>
                                              <p:pRg st="17" end="17"/>
                                            </p:txEl>
                                          </p:spTgt>
                                        </p:tgtEl>
                                        <p:attrNameLst>
                                          <p:attrName>style.visibility</p:attrName>
                                        </p:attrNameLst>
                                      </p:cBhvr>
                                      <p:to>
                                        <p:strVal val="visible"/>
                                      </p:to>
                                    </p:set>
                                    <p:anim calcmode="lin" valueType="num">
                                      <p:cBhvr additive="base">
                                        <p:cTn id="71" dur="500" fill="hold"/>
                                        <p:tgtEl>
                                          <p:spTgt spid="2">
                                            <p:txEl>
                                              <p:pRg st="17" end="17"/>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
                                            <p:txEl>
                                              <p:pRg st="17" end="17"/>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
                                            <p:txEl>
                                              <p:pRg st="18" end="18"/>
                                            </p:txEl>
                                          </p:spTgt>
                                        </p:tgtEl>
                                        <p:attrNameLst>
                                          <p:attrName>style.visibility</p:attrName>
                                        </p:attrNameLst>
                                      </p:cBhvr>
                                      <p:to>
                                        <p:strVal val="visible"/>
                                      </p:to>
                                    </p:set>
                                    <p:anim calcmode="lin" valueType="num">
                                      <p:cBhvr additive="base">
                                        <p:cTn id="75" dur="500" fill="hold"/>
                                        <p:tgtEl>
                                          <p:spTgt spid="2">
                                            <p:txEl>
                                              <p:pRg st="18" end="18"/>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
                                            <p:txEl>
                                              <p:pRg st="18" end="18"/>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
                                            <p:txEl>
                                              <p:pRg st="19" end="19"/>
                                            </p:txEl>
                                          </p:spTgt>
                                        </p:tgtEl>
                                        <p:attrNameLst>
                                          <p:attrName>style.visibility</p:attrName>
                                        </p:attrNameLst>
                                      </p:cBhvr>
                                      <p:to>
                                        <p:strVal val="visible"/>
                                      </p:to>
                                    </p:set>
                                    <p:anim calcmode="lin" valueType="num">
                                      <p:cBhvr additive="base">
                                        <p:cTn id="79" dur="500" fill="hold"/>
                                        <p:tgtEl>
                                          <p:spTgt spid="2">
                                            <p:txEl>
                                              <p:pRg st="19" end="19"/>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
                                            <p:txEl>
                                              <p:pRg st="19" end="19"/>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
                                            <p:txEl>
                                              <p:pRg st="20" end="20"/>
                                            </p:txEl>
                                          </p:spTgt>
                                        </p:tgtEl>
                                        <p:attrNameLst>
                                          <p:attrName>style.visibility</p:attrName>
                                        </p:attrNameLst>
                                      </p:cBhvr>
                                      <p:to>
                                        <p:strVal val="visible"/>
                                      </p:to>
                                    </p:set>
                                    <p:anim calcmode="lin" valueType="num">
                                      <p:cBhvr additive="base">
                                        <p:cTn id="83" dur="500" fill="hold"/>
                                        <p:tgtEl>
                                          <p:spTgt spid="2">
                                            <p:txEl>
                                              <p:pRg st="20" end="2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
                                            <p:txEl>
                                              <p:pRg st="20" end="20"/>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
                                            <p:txEl>
                                              <p:pRg st="21" end="21"/>
                                            </p:txEl>
                                          </p:spTgt>
                                        </p:tgtEl>
                                        <p:attrNameLst>
                                          <p:attrName>style.visibility</p:attrName>
                                        </p:attrNameLst>
                                      </p:cBhvr>
                                      <p:to>
                                        <p:strVal val="visible"/>
                                      </p:to>
                                    </p:set>
                                    <p:anim calcmode="lin" valueType="num">
                                      <p:cBhvr additive="base">
                                        <p:cTn id="87" dur="500" fill="hold"/>
                                        <p:tgtEl>
                                          <p:spTgt spid="2">
                                            <p:txEl>
                                              <p:pRg st="21" end="21"/>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2">
                                            <p:txEl>
                                              <p:pRg st="21" end="2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8098751C-9219-204E-A786-83D605E9A250}"/>
              </a:ext>
            </a:extLst>
          </p:cNvPr>
          <p:cNvPicPr>
            <a:picLocks noChangeAspect="1"/>
          </p:cNvPicPr>
          <p:nvPr/>
        </p:nvPicPr>
        <p:blipFill>
          <a:blip r:embed="rId2"/>
          <a:stretch>
            <a:fillRect/>
          </a:stretch>
        </p:blipFill>
        <p:spPr>
          <a:xfrm>
            <a:off x="609024" y="2353253"/>
            <a:ext cx="2451100" cy="1727200"/>
          </a:xfrm>
          <a:prstGeom prst="rect">
            <a:avLst/>
          </a:prstGeom>
        </p:spPr>
      </p:pic>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3"/>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55718"/>
            <a:ext cx="8991600" cy="584775"/>
          </a:xfrm>
          <a:prstGeom prst="rect">
            <a:avLst/>
          </a:prstGeom>
          <a:noFill/>
        </p:spPr>
        <p:txBody>
          <a:bodyPr wrap="square" rtlCol="0">
            <a:spAutoFit/>
          </a:bodyPr>
          <a:lstStyle/>
          <a:p>
            <a:pPr algn="ctr"/>
            <a:r>
              <a:rPr lang="en-US" sz="3200" b="1" dirty="0">
                <a:solidFill>
                  <a:srgbClr val="FF0000"/>
                </a:solidFill>
              </a:rPr>
              <a:t>How did we identify those at risk?</a:t>
            </a:r>
          </a:p>
        </p:txBody>
      </p:sp>
      <p:sp>
        <p:nvSpPr>
          <p:cNvPr id="2" name="TextBox 1">
            <a:extLst>
              <a:ext uri="{FF2B5EF4-FFF2-40B4-BE49-F238E27FC236}">
                <a16:creationId xmlns:a16="http://schemas.microsoft.com/office/drawing/2014/main" id="{101E4409-1805-0B47-A5FB-89FBE830292C}"/>
              </a:ext>
            </a:extLst>
          </p:cNvPr>
          <p:cNvSpPr txBox="1"/>
          <p:nvPr/>
        </p:nvSpPr>
        <p:spPr>
          <a:xfrm>
            <a:off x="4387066" y="840493"/>
            <a:ext cx="7195910" cy="4401205"/>
          </a:xfrm>
          <a:prstGeom prst="rect">
            <a:avLst/>
          </a:prstGeom>
          <a:noFill/>
        </p:spPr>
        <p:txBody>
          <a:bodyPr wrap="square" rtlCol="0">
            <a:spAutoFit/>
          </a:bodyPr>
          <a:lstStyle/>
          <a:p>
            <a:r>
              <a:rPr lang="en-GB" sz="2000" dirty="0"/>
              <a:t>Those who have one or more primary risk factors, or three or more secondary risk factors, are considered to be at risk of becoming NEET.</a:t>
            </a:r>
          </a:p>
          <a:p>
            <a:endParaRPr lang="en-GB" sz="2000" dirty="0"/>
          </a:p>
          <a:p>
            <a:r>
              <a:rPr lang="en-GB" sz="2000" dirty="0"/>
              <a:t>Because these measurable factors do not provide a completely accurate mechanism of identifying those at risk 'other factors’ that are likely to impact educational progress are taken into account.</a:t>
            </a:r>
          </a:p>
          <a:p>
            <a:endParaRPr lang="en-GB" sz="2000" dirty="0"/>
          </a:p>
          <a:p>
            <a:pPr algn="ctr"/>
            <a:r>
              <a:rPr lang="en-GB" sz="9600" b="1" dirty="0">
                <a:solidFill>
                  <a:srgbClr val="FF0000"/>
                </a:solidFill>
              </a:rPr>
              <a:t>RONI</a:t>
            </a:r>
          </a:p>
          <a:p>
            <a:pPr algn="ctr"/>
            <a:r>
              <a:rPr lang="en-GB" sz="2400" b="1" dirty="0"/>
              <a:t>Risk of NEET Indicator</a:t>
            </a:r>
          </a:p>
        </p:txBody>
      </p:sp>
    </p:spTree>
    <p:extLst>
      <p:ext uri="{BB962C8B-B14F-4D97-AF65-F5344CB8AC3E}">
        <p14:creationId xmlns:p14="http://schemas.microsoft.com/office/powerpoint/2010/main" val="28075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584775"/>
          </a:xfrm>
          <a:prstGeom prst="rect">
            <a:avLst/>
          </a:prstGeom>
          <a:noFill/>
        </p:spPr>
        <p:txBody>
          <a:bodyPr wrap="square" rtlCol="0">
            <a:spAutoFit/>
          </a:bodyPr>
          <a:lstStyle/>
          <a:p>
            <a:pPr algn="ctr"/>
            <a:r>
              <a:rPr lang="en-US" sz="3200" b="1" dirty="0">
                <a:solidFill>
                  <a:srgbClr val="FF0000"/>
                </a:solidFill>
              </a:rPr>
              <a:t>Is Permanent exclusion a critical incident?</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3966519" y="1079045"/>
            <a:ext cx="8093676" cy="6548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400" b="1" dirty="0">
              <a:latin typeface="Calibri" panose="020F0502020204030204" pitchFamily="34" charset="0"/>
              <a:cs typeface="Calibri" panose="020F0502020204030204" pitchFamily="34" charset="0"/>
            </a:endParaRPr>
          </a:p>
          <a:p>
            <a:pPr marL="2049463" indent="-327025" algn="l"/>
            <a:r>
              <a:rPr lang="en-US" sz="2800" b="1" dirty="0">
                <a:latin typeface="Calibri" panose="020F0502020204030204" pitchFamily="34" charset="0"/>
                <a:cs typeface="Calibri" panose="020F0502020204030204" pitchFamily="34" charset="0"/>
              </a:rPr>
              <a:t>The outcomes?</a:t>
            </a:r>
          </a:p>
          <a:p>
            <a:pPr marL="20494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Over one third of children who completed Key Stage 4 in Alternative Provision go on to be NEET.</a:t>
            </a:r>
            <a:endParaRPr lang="en-GB" sz="1100" dirty="0">
              <a:latin typeface="Calibri" panose="020F0502020204030204" pitchFamily="34" charset="0"/>
              <a:cs typeface="Calibri" panose="020F0502020204030204" pitchFamily="34" charset="0"/>
            </a:endParaRPr>
          </a:p>
          <a:p>
            <a:pPr marL="20494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1.5% of LA pupils in AP achieve 4+ in English and Mathematics pre 16 years </a:t>
            </a:r>
            <a:r>
              <a:rPr lang="en-GB" sz="2800" dirty="0">
                <a:solidFill>
                  <a:schemeClr val="accent1"/>
                </a:solidFill>
                <a:latin typeface="Calibri" panose="020F0502020204030204" pitchFamily="34" charset="0"/>
                <a:cs typeface="Calibri" panose="020F0502020204030204" pitchFamily="34" charset="0"/>
              </a:rPr>
              <a:t>are</a:t>
            </a:r>
            <a:r>
              <a:rPr lang="en-GB" sz="2800" dirty="0">
                <a:latin typeface="Calibri" panose="020F0502020204030204" pitchFamily="34" charset="0"/>
                <a:cs typeface="Calibri" panose="020F0502020204030204" pitchFamily="34" charset="0"/>
              </a:rPr>
              <a:t> Boys</a:t>
            </a:r>
          </a:p>
          <a:p>
            <a:pPr marL="20494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Increased evidence of mental health issues in students excluded from schools.</a:t>
            </a:r>
            <a:endParaRPr lang="en-GB" sz="1400" dirty="0">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77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p:cTn id="21" dur="10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 calcmode="lin" valueType="num">
                                      <p:cBhvr>
                                        <p:cTn id="28" dur="1000" fill="hold"/>
                                        <p:tgtEl>
                                          <p:spTgt spid="8">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8">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584775"/>
          </a:xfrm>
          <a:prstGeom prst="rect">
            <a:avLst/>
          </a:prstGeom>
          <a:noFill/>
        </p:spPr>
        <p:txBody>
          <a:bodyPr wrap="square" rtlCol="0">
            <a:spAutoFit/>
          </a:bodyPr>
          <a:lstStyle/>
          <a:p>
            <a:pPr algn="ctr"/>
            <a:r>
              <a:rPr lang="en-US" sz="3200" b="1" dirty="0">
                <a:solidFill>
                  <a:srgbClr val="FF0000"/>
                </a:solidFill>
              </a:rPr>
              <a:t>Is Permanent exclusion a critical incident?</a:t>
            </a:r>
          </a:p>
        </p:txBody>
      </p:sp>
      <p:pic>
        <p:nvPicPr>
          <p:cNvPr id="3" name="Picture 2" descr="A picture containing text&#10;&#10;Description automatically generated">
            <a:extLst>
              <a:ext uri="{FF2B5EF4-FFF2-40B4-BE49-F238E27FC236}">
                <a16:creationId xmlns:a16="http://schemas.microsoft.com/office/drawing/2014/main" id="{1E57E419-2DDF-A544-A231-2A725E11782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327400" y="831910"/>
            <a:ext cx="8623300" cy="2095500"/>
          </a:xfrm>
          <a:prstGeom prst="rect">
            <a:avLst/>
          </a:prstGeom>
        </p:spPr>
      </p:pic>
      <p:sp>
        <p:nvSpPr>
          <p:cNvPr id="4" name="TextBox 3">
            <a:extLst>
              <a:ext uri="{FF2B5EF4-FFF2-40B4-BE49-F238E27FC236}">
                <a16:creationId xmlns:a16="http://schemas.microsoft.com/office/drawing/2014/main" id="{70CA902C-F87B-6941-ADCD-4DFF074D946B}"/>
              </a:ext>
            </a:extLst>
          </p:cNvPr>
          <p:cNvSpPr txBox="1"/>
          <p:nvPr/>
        </p:nvSpPr>
        <p:spPr>
          <a:xfrm>
            <a:off x="4470400" y="3048000"/>
            <a:ext cx="7480300" cy="3697422"/>
          </a:xfrm>
          <a:prstGeom prst="rect">
            <a:avLst/>
          </a:prstGeom>
          <a:noFill/>
        </p:spPr>
        <p:txBody>
          <a:bodyPr wrap="square" rtlCol="0">
            <a:spAutoFit/>
          </a:bodyPr>
          <a:lstStyle/>
          <a:p>
            <a:pPr marL="803275" indent="-327025">
              <a:lnSpc>
                <a:spcPct val="90000"/>
              </a:lnSpc>
              <a:spcBef>
                <a:spcPts val="10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23% of young offenders sentenced to less than 12 months in custody, in 2014, had been permanently excluded from school prior to their sentence date.</a:t>
            </a:r>
            <a:r>
              <a:rPr lang="en-GB" sz="1100" dirty="0">
                <a:latin typeface="Calibri" panose="020F0502020204030204" pitchFamily="34" charset="0"/>
                <a:cs typeface="Calibri" panose="020F0502020204030204" pitchFamily="34" charset="0"/>
              </a:rPr>
              <a:t>1</a:t>
            </a:r>
            <a:endParaRPr lang="en-GB" sz="2400" dirty="0">
              <a:latin typeface="Calibri" panose="020F0502020204030204" pitchFamily="34" charset="0"/>
              <a:cs typeface="Calibri" panose="020F0502020204030204" pitchFamily="34" charset="0"/>
            </a:endParaRPr>
          </a:p>
          <a:p>
            <a:pPr marL="803275" indent="-327025">
              <a:lnSpc>
                <a:spcPct val="90000"/>
              </a:lnSpc>
              <a:spcBef>
                <a:spcPts val="10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Almost 66% of </a:t>
            </a:r>
            <a:r>
              <a:rPr lang="en-GB" sz="2400" b="1" dirty="0">
                <a:solidFill>
                  <a:schemeClr val="accent1"/>
                </a:solidFill>
                <a:latin typeface="Calibri" panose="020F0502020204030204" pitchFamily="34" charset="0"/>
                <a:cs typeface="Calibri" panose="020F0502020204030204" pitchFamily="34" charset="0"/>
              </a:rPr>
              <a:t>adult</a:t>
            </a:r>
            <a:r>
              <a:rPr lang="en-GB" sz="2400" dirty="0">
                <a:latin typeface="Calibri" panose="020F0502020204030204" pitchFamily="34" charset="0"/>
                <a:cs typeface="Calibri" panose="020F0502020204030204" pitchFamily="34" charset="0"/>
              </a:rPr>
              <a:t> prisoners reported having been fixed term exclude from school. </a:t>
            </a:r>
          </a:p>
          <a:p>
            <a:pPr marL="803275" indent="-327025">
              <a:lnSpc>
                <a:spcPct val="90000"/>
              </a:lnSpc>
              <a:spcBef>
                <a:spcPts val="10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Nearly 50% of </a:t>
            </a:r>
            <a:r>
              <a:rPr lang="en-GB" sz="2400" b="1" dirty="0">
                <a:solidFill>
                  <a:schemeClr val="accent1"/>
                </a:solidFill>
                <a:latin typeface="Calibri" panose="020F0502020204030204" pitchFamily="34" charset="0"/>
                <a:cs typeface="Calibri" panose="020F0502020204030204" pitchFamily="34" charset="0"/>
              </a:rPr>
              <a:t>adult</a:t>
            </a:r>
            <a:r>
              <a:rPr lang="en-GB" sz="2400" b="1" dirty="0">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prisoners had been permanently excluded. </a:t>
            </a:r>
            <a:r>
              <a:rPr lang="en-GB" sz="1100" dirty="0">
                <a:latin typeface="Calibri" panose="020F0502020204030204" pitchFamily="34" charset="0"/>
                <a:cs typeface="Calibri" panose="020F0502020204030204" pitchFamily="34" charset="0"/>
              </a:rPr>
              <a:t>2</a:t>
            </a:r>
          </a:p>
          <a:p>
            <a:pPr marL="1722438" algn="r">
              <a:lnSpc>
                <a:spcPct val="90000"/>
              </a:lnSpc>
              <a:spcBef>
                <a:spcPts val="1000"/>
              </a:spcBef>
            </a:pPr>
            <a:r>
              <a:rPr lang="en-GB" sz="1400" i="1" dirty="0">
                <a:latin typeface="Calibri" panose="020F0502020204030204" pitchFamily="34" charset="0"/>
                <a:cs typeface="Calibri" panose="020F0502020204030204" pitchFamily="34" charset="0"/>
              </a:rPr>
              <a:t>1. (Timpson Report on School Exclusion (May 2019) DfE)</a:t>
            </a:r>
          </a:p>
          <a:p>
            <a:pPr marL="1722438" algn="r">
              <a:lnSpc>
                <a:spcPct val="90000"/>
              </a:lnSpc>
              <a:spcBef>
                <a:spcPts val="1000"/>
              </a:spcBef>
            </a:pPr>
            <a:r>
              <a:rPr lang="en-GB" sz="1400" i="1" dirty="0">
                <a:latin typeface="Calibri" panose="020F0502020204030204" pitchFamily="34" charset="0"/>
                <a:cs typeface="Calibri" panose="020F0502020204030204" pitchFamily="34" charset="0"/>
              </a:rPr>
              <a:t>2. (Ministry of Justice 2012)</a:t>
            </a:r>
          </a:p>
          <a:p>
            <a:pPr marL="1722438" algn="r">
              <a:lnSpc>
                <a:spcPct val="90000"/>
              </a:lnSpc>
              <a:spcBef>
                <a:spcPts val="1000"/>
              </a:spcBef>
            </a:pPr>
            <a:endParaRPr lang="en-GB"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137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calcmode="lin" valueType="num">
                                      <p:cBhvr>
                                        <p:cTn id="12"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4">
                                            <p:txEl>
                                              <p:pRg st="2" end="2"/>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247135"/>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584775"/>
          </a:xfrm>
          <a:prstGeom prst="rect">
            <a:avLst/>
          </a:prstGeom>
          <a:noFill/>
        </p:spPr>
        <p:txBody>
          <a:bodyPr wrap="square" rtlCol="0">
            <a:spAutoFit/>
          </a:bodyPr>
          <a:lstStyle/>
          <a:p>
            <a:pPr algn="ctr"/>
            <a:r>
              <a:rPr lang="en-US" sz="3200" b="1" dirty="0">
                <a:solidFill>
                  <a:srgbClr val="FF0000"/>
                </a:solidFill>
              </a:rPr>
              <a:t>ROPEXI</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3966519" y="1079045"/>
            <a:ext cx="8093676" cy="6548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400" b="1" dirty="0">
              <a:latin typeface="Calibri" panose="020F0502020204030204" pitchFamily="34" charset="0"/>
              <a:cs typeface="Calibri" panose="020F0502020204030204" pitchFamily="34" charset="0"/>
            </a:endParaRPr>
          </a:p>
          <a:p>
            <a:pPr marL="2049463" indent="-327025" algn="l"/>
            <a:r>
              <a:rPr lang="en-US" sz="2800" b="1" dirty="0">
                <a:latin typeface="Calibri" panose="020F0502020204030204" pitchFamily="34" charset="0"/>
                <a:cs typeface="Calibri" panose="020F0502020204030204" pitchFamily="34" charset="0"/>
              </a:rPr>
              <a:t>Who?</a:t>
            </a:r>
          </a:p>
          <a:p>
            <a:pPr marL="20494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SEND</a:t>
            </a:r>
          </a:p>
          <a:p>
            <a:pPr marL="20494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Mental Health Problems</a:t>
            </a:r>
          </a:p>
          <a:p>
            <a:pPr marL="20494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Boys</a:t>
            </a:r>
          </a:p>
          <a:p>
            <a:pPr marL="20494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Financially disadvantaged pupils</a:t>
            </a:r>
          </a:p>
          <a:p>
            <a:pPr marL="20494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Those in deprived areas</a:t>
            </a:r>
          </a:p>
          <a:p>
            <a:pPr marL="20494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Looked After</a:t>
            </a:r>
            <a:endParaRPr lang="en-US" sz="2800" dirty="0">
              <a:latin typeface="Calibri" panose="020F0502020204030204" pitchFamily="34" charset="0"/>
              <a:cs typeface="Calibri" panose="020F0502020204030204" pitchFamily="34" charset="0"/>
            </a:endParaRPr>
          </a:p>
          <a:p>
            <a:pPr marL="1722438" algn="l"/>
            <a:r>
              <a:rPr lang="en-US" sz="1800" i="1" dirty="0">
                <a:latin typeface="Calibri" panose="020F0502020204030204" pitchFamily="34" charset="0"/>
                <a:cs typeface="Calibri" panose="020F0502020204030204" pitchFamily="34" charset="0"/>
              </a:rPr>
              <a:t>(</a:t>
            </a:r>
            <a:r>
              <a:rPr lang="en-GB" sz="1800" i="1" dirty="0">
                <a:latin typeface="Calibri" panose="020F0502020204030204" pitchFamily="34" charset="0"/>
                <a:cs typeface="Calibri" panose="020F0502020204030204" pitchFamily="34" charset="0"/>
              </a:rPr>
              <a:t>Menzies, L., &amp; </a:t>
            </a:r>
            <a:r>
              <a:rPr lang="en-GB" sz="1800" i="1" dirty="0" err="1">
                <a:latin typeface="Calibri" panose="020F0502020204030204" pitchFamily="34" charset="0"/>
                <a:cs typeface="Calibri" panose="020F0502020204030204" pitchFamily="34" charset="0"/>
              </a:rPr>
              <a:t>Baars</a:t>
            </a:r>
            <a:r>
              <a:rPr lang="en-GB" sz="1800" i="1" dirty="0">
                <a:latin typeface="Calibri" panose="020F0502020204030204" pitchFamily="34" charset="0"/>
                <a:cs typeface="Calibri" panose="020F0502020204030204" pitchFamily="34" charset="0"/>
              </a:rPr>
              <a:t>, S., ‘Young People on the Margins’ (2021) Routledge)</a:t>
            </a:r>
            <a:endParaRPr lang="en-US" sz="1800" i="1" dirty="0">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69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anim calcmode="lin" valueType="num">
                                      <p:cBhvr>
                                        <p:cTn id="7" dur="1000" fill="hold"/>
                                        <p:tgtEl>
                                          <p:spTgt spid="8">
                                            <p:txEl>
                                              <p:pRg st="8" end="8"/>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8" end="8"/>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584775"/>
          </a:xfrm>
          <a:prstGeom prst="rect">
            <a:avLst/>
          </a:prstGeom>
          <a:noFill/>
        </p:spPr>
        <p:txBody>
          <a:bodyPr wrap="square" rtlCol="0">
            <a:spAutoFit/>
          </a:bodyPr>
          <a:lstStyle/>
          <a:p>
            <a:pPr algn="ctr"/>
            <a:r>
              <a:rPr lang="en-US" sz="3200" b="1" dirty="0">
                <a:solidFill>
                  <a:srgbClr val="FF0000"/>
                </a:solidFill>
              </a:rPr>
              <a:t>ROPEXI</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3966519" y="1079045"/>
            <a:ext cx="8093676" cy="6548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400" b="1" dirty="0">
              <a:latin typeface="Calibri" panose="020F0502020204030204" pitchFamily="34" charset="0"/>
              <a:cs typeface="Calibri" panose="020F0502020204030204" pitchFamily="34" charset="0"/>
            </a:endParaRPr>
          </a:p>
          <a:p>
            <a:pPr marL="2049463" indent="-327025" algn="l"/>
            <a:r>
              <a:rPr lang="en-US" sz="2800" b="1" dirty="0">
                <a:latin typeface="Calibri" panose="020F0502020204030204" pitchFamily="34" charset="0"/>
                <a:cs typeface="Calibri" panose="020F0502020204030204" pitchFamily="34" charset="0"/>
              </a:rPr>
              <a:t>Who – Nationally </a:t>
            </a:r>
          </a:p>
          <a:p>
            <a:pPr marL="20494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78% of permanent exclusions issued were to pupils who either had SEN, were classified as children in need or were eligible for free school meals.</a:t>
            </a:r>
          </a:p>
          <a:p>
            <a:pPr marL="1722438" algn="l"/>
            <a:endParaRPr lang="en-GB" sz="2800" dirty="0">
              <a:latin typeface="Calibri" panose="020F0502020204030204" pitchFamily="34" charset="0"/>
              <a:cs typeface="Calibri" panose="020F0502020204030204" pitchFamily="34" charset="0"/>
            </a:endParaRPr>
          </a:p>
          <a:p>
            <a:pPr marL="2049463" indent="-327025" algn="l">
              <a:buFont typeface="Arial" panose="020B0604020202020204" pitchFamily="34" charset="0"/>
              <a:buChar char="•"/>
            </a:pPr>
            <a:r>
              <a:rPr lang="en-GB" sz="2800" dirty="0">
                <a:latin typeface="Calibri" panose="020F0502020204030204" pitchFamily="34" charset="0"/>
                <a:cs typeface="Calibri" panose="020F0502020204030204" pitchFamily="34" charset="0"/>
              </a:rPr>
              <a:t>11% of permanent exclusions were to pupils who had all three characteristics.</a:t>
            </a:r>
          </a:p>
          <a:p>
            <a:pPr marL="1722438" algn="l"/>
            <a:endParaRPr lang="en-GB" sz="1800" i="1" dirty="0">
              <a:latin typeface="Calibri" panose="020F0502020204030204" pitchFamily="34" charset="0"/>
              <a:cs typeface="Calibri" panose="020F0502020204030204" pitchFamily="34" charset="0"/>
            </a:endParaRPr>
          </a:p>
          <a:p>
            <a:pPr marL="1722438" algn="l"/>
            <a:r>
              <a:rPr lang="en-GB" sz="1800" i="1" dirty="0">
                <a:latin typeface="Calibri" panose="020F0502020204030204" pitchFamily="34" charset="0"/>
                <a:cs typeface="Calibri" panose="020F0502020204030204" pitchFamily="34" charset="0"/>
              </a:rPr>
              <a:t>		(Timpson Report on School Exclusion (May 2019) DfE)</a:t>
            </a:r>
          </a:p>
          <a:p>
            <a:pPr marL="1093787" algn="l"/>
            <a:endParaRPr lang="en-US" sz="1800" i="1" dirty="0">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428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p:cTn id="7"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 calcmode="lin" valueType="num">
                                      <p:cBhvr>
                                        <p:cTn id="14" dur="1000" fill="hold"/>
                                        <p:tgtEl>
                                          <p:spTgt spid="8">
                                            <p:txEl>
                                              <p:pRg st="4" end="4"/>
                                            </p:txEl>
                                          </p:spTgt>
                                        </p:tgtEl>
                                        <p:attrNameLst>
                                          <p:attrName>ppt_w</p:attrName>
                                        </p:attrNameLst>
                                      </p:cBhvr>
                                      <p:tavLst>
                                        <p:tav tm="0">
                                          <p:val>
                                            <p:strVal val="#ppt_w*0.70"/>
                                          </p:val>
                                        </p:tav>
                                        <p:tav tm="100000">
                                          <p:val>
                                            <p:strVal val="#ppt_w"/>
                                          </p:val>
                                        </p:tav>
                                      </p:tavLst>
                                    </p:anim>
                                    <p:anim calcmode="lin" valueType="num">
                                      <p:cBhvr>
                                        <p:cTn id="15" dur="1000" fill="hold"/>
                                        <p:tgtEl>
                                          <p:spTgt spid="8">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8">
                                            <p:txEl>
                                              <p:pRg st="4" end="4"/>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p:cTn id="19" dur="1000" fill="hold"/>
                                        <p:tgtEl>
                                          <p:spTgt spid="8">
                                            <p:txEl>
                                              <p:pRg st="6" end="6"/>
                                            </p:txEl>
                                          </p:spTgt>
                                        </p:tgtEl>
                                        <p:attrNameLst>
                                          <p:attrName>ppt_w</p:attrName>
                                        </p:attrNameLst>
                                      </p:cBhvr>
                                      <p:tavLst>
                                        <p:tav tm="0">
                                          <p:val>
                                            <p:strVal val="#ppt_w*0.70"/>
                                          </p:val>
                                        </p:tav>
                                        <p:tav tm="100000">
                                          <p:val>
                                            <p:strVal val="#ppt_w"/>
                                          </p:val>
                                        </p:tav>
                                      </p:tavLst>
                                    </p:anim>
                                    <p:anim calcmode="lin" valueType="num">
                                      <p:cBhvr>
                                        <p:cTn id="20" dur="1000" fill="hold"/>
                                        <p:tgtEl>
                                          <p:spTgt spid="8">
                                            <p:txEl>
                                              <p:pRg st="6" end="6"/>
                                            </p:txEl>
                                          </p:spTgt>
                                        </p:tgtEl>
                                        <p:attrNameLst>
                                          <p:attrName>ppt_h</p:attrName>
                                        </p:attrNameLst>
                                      </p:cBhvr>
                                      <p:tavLst>
                                        <p:tav tm="0">
                                          <p:val>
                                            <p:strVal val="#ppt_h"/>
                                          </p:val>
                                        </p:tav>
                                        <p:tav tm="100000">
                                          <p:val>
                                            <p:strVal val="#ppt_h"/>
                                          </p:val>
                                        </p:tav>
                                      </p:tavLst>
                                    </p:anim>
                                    <p:animEffect transition="in" filter="fade">
                                      <p:cBhvr>
                                        <p:cTn id="21"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584775"/>
          </a:xfrm>
          <a:prstGeom prst="rect">
            <a:avLst/>
          </a:prstGeom>
          <a:noFill/>
        </p:spPr>
        <p:txBody>
          <a:bodyPr wrap="square" rtlCol="0">
            <a:spAutoFit/>
          </a:bodyPr>
          <a:lstStyle/>
          <a:p>
            <a:pPr algn="ctr"/>
            <a:r>
              <a:rPr lang="en-US" sz="3200" b="1" dirty="0">
                <a:solidFill>
                  <a:srgbClr val="FF0000"/>
                </a:solidFill>
              </a:rPr>
              <a:t>ROPEXI</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3966519" y="1079045"/>
            <a:ext cx="8093676" cy="6548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39750" algn="l"/>
            <a:endParaRPr lang="en-GB" sz="1400" dirty="0">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A09FB981-6D1D-E743-B209-D7FBB2BEA69B}"/>
              </a:ext>
            </a:extLst>
          </p:cNvPr>
          <p:cNvSpPr txBox="1">
            <a:spLocks/>
          </p:cNvSpPr>
          <p:nvPr/>
        </p:nvSpPr>
        <p:spPr>
          <a:xfrm>
            <a:off x="4098324" y="831910"/>
            <a:ext cx="8093676" cy="6548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latin typeface="Calibri" panose="020F0502020204030204" pitchFamily="34" charset="0"/>
                <a:cs typeface="Calibri" panose="020F0502020204030204" pitchFamily="34" charset="0"/>
              </a:rPr>
              <a:t>The Royal Holloway University of London Reports the following characteristics for Surrey:</a:t>
            </a:r>
            <a:endParaRPr lang="en-US" sz="1400" b="1" dirty="0">
              <a:latin typeface="Calibri" panose="020F0502020204030204" pitchFamily="34" charset="0"/>
              <a:cs typeface="Calibri" panose="020F0502020204030204" pitchFamily="34" charset="0"/>
            </a:endParaRPr>
          </a:p>
          <a:p>
            <a:pPr marL="623888" indent="-338138" algn="l">
              <a:buFont typeface="Arial" panose="020B0604020202020204" pitchFamily="34" charset="0"/>
              <a:buChar char="•"/>
            </a:pPr>
            <a:r>
              <a:rPr lang="en-GB" dirty="0"/>
              <a:t>free school meals (commonly used as an indicator of deprivation) </a:t>
            </a:r>
          </a:p>
          <a:p>
            <a:pPr marL="623888" indent="-338138" algn="l">
              <a:buFont typeface="Arial" panose="020B0604020202020204" pitchFamily="34" charset="0"/>
              <a:buChar char="•"/>
            </a:pPr>
            <a:r>
              <a:rPr lang="en-GB" dirty="0"/>
              <a:t>involved with social care </a:t>
            </a:r>
          </a:p>
          <a:p>
            <a:pPr marL="623888" indent="-338138" algn="l">
              <a:buFont typeface="Arial" panose="020B0604020202020204" pitchFamily="34" charset="0"/>
              <a:buChar char="•"/>
            </a:pPr>
            <a:r>
              <a:rPr lang="en-GB" dirty="0"/>
              <a:t>SEND</a:t>
            </a:r>
          </a:p>
          <a:p>
            <a:pPr marL="623888" indent="-338138" algn="l">
              <a:buFont typeface="Arial" panose="020B0604020202020204" pitchFamily="34" charset="0"/>
              <a:buChar char="•"/>
            </a:pPr>
            <a:r>
              <a:rPr lang="en-GB" dirty="0"/>
              <a:t>CIP/CP</a:t>
            </a:r>
          </a:p>
          <a:p>
            <a:pPr marL="623888" indent="-338138" algn="l">
              <a:buFont typeface="Arial" panose="020B0604020202020204" pitchFamily="34" charset="0"/>
              <a:buChar char="•"/>
            </a:pPr>
            <a:r>
              <a:rPr lang="en-GB" dirty="0"/>
              <a:t>Look After Child</a:t>
            </a:r>
          </a:p>
          <a:p>
            <a:pPr marL="623888" algn="l"/>
            <a:r>
              <a:rPr lang="en-GB" sz="2000" dirty="0"/>
              <a:t>“It was most common among our Surrey young people to have </a:t>
            </a:r>
            <a:r>
              <a:rPr lang="en-GB" sz="2000" b="1" dirty="0"/>
              <a:t>two identified needs</a:t>
            </a:r>
            <a:r>
              <a:rPr lang="en-GB" sz="2000" dirty="0"/>
              <a:t>. However, </a:t>
            </a:r>
            <a:r>
              <a:rPr lang="en-GB" sz="2000" b="1" dirty="0"/>
              <a:t>29% </a:t>
            </a:r>
            <a:r>
              <a:rPr lang="en-GB" sz="2000" dirty="0"/>
              <a:t>of Surrey excluded children and young people had… </a:t>
            </a:r>
            <a:r>
              <a:rPr lang="en-GB" sz="2000" b="1" dirty="0"/>
              <a:t>three needs pertaining to SEN, FSM and social care</a:t>
            </a:r>
            <a:r>
              <a:rPr lang="en-GB" sz="2000" dirty="0"/>
              <a:t>, a much greater figure than the national picture presented in the Timpson report. </a:t>
            </a:r>
            <a:endParaRPr lang="en-GB" dirty="0"/>
          </a:p>
          <a:p>
            <a:pPr algn="r">
              <a:spcBef>
                <a:spcPts val="0"/>
              </a:spcBef>
            </a:pPr>
            <a:r>
              <a:rPr lang="en-GB" i="1" dirty="0"/>
              <a:t> ”</a:t>
            </a:r>
            <a:r>
              <a:rPr lang="en-GB" sz="1400" b="1" i="1" dirty="0"/>
              <a:t>PERMANENT SCHOOL EXCLUSIONS IN SURREY: </a:t>
            </a:r>
          </a:p>
          <a:p>
            <a:pPr algn="r">
              <a:spcBef>
                <a:spcPts val="0"/>
              </a:spcBef>
            </a:pPr>
            <a:r>
              <a:rPr lang="en-GB" sz="1400" b="1" i="1" dirty="0"/>
              <a:t>WHAT WORKS TO KEEP CHILDREN AND YOUNG </a:t>
            </a:r>
          </a:p>
          <a:p>
            <a:pPr algn="r">
              <a:spcBef>
                <a:spcPts val="0"/>
              </a:spcBef>
            </a:pPr>
            <a:r>
              <a:rPr lang="en-GB" sz="1400" b="1" i="1" dirty="0"/>
              <a:t>PEOPLE IN EDUCATION?”  RHUL (2021) </a:t>
            </a:r>
            <a:endParaRPr lang="en-GB" sz="1400" i="1" dirty="0"/>
          </a:p>
          <a:p>
            <a:pPr algn="l"/>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765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 calcmode="lin" valueType="num">
                                      <p:cBhvr additive="base">
                                        <p:cTn id="3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xEl>
                                              <p:pRg st="7" end="7"/>
                                            </p:txEl>
                                          </p:spTgt>
                                        </p:tgtEl>
                                        <p:attrNameLst>
                                          <p:attrName>style.visibility</p:attrName>
                                        </p:attrNameLst>
                                      </p:cBhvr>
                                      <p:to>
                                        <p:strVal val="visible"/>
                                      </p:to>
                                    </p:set>
                                    <p:anim calcmode="lin" valueType="num">
                                      <p:cBhvr additive="base">
                                        <p:cTn id="41"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anim calcmode="lin" valueType="num">
                                      <p:cBhvr additive="base">
                                        <p:cTn id="4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anim calcmode="lin" valueType="num">
                                      <p:cBhvr additive="base">
                                        <p:cTn id="49"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10;&#10;Description automatically generated with medium confidence">
            <a:extLst>
              <a:ext uri="{FF2B5EF4-FFF2-40B4-BE49-F238E27FC236}">
                <a16:creationId xmlns:a16="http://schemas.microsoft.com/office/drawing/2014/main" id="{E35B0425-9B4D-084B-8B61-5AA08142A6DA}"/>
              </a:ext>
            </a:extLst>
          </p:cNvPr>
          <p:cNvPicPr>
            <a:picLocks noChangeAspect="1"/>
          </p:cNvPicPr>
          <p:nvPr/>
        </p:nvPicPr>
        <p:blipFill>
          <a:blip r:embed="rId2"/>
          <a:stretch>
            <a:fillRect/>
          </a:stretch>
        </p:blipFill>
        <p:spPr>
          <a:xfrm>
            <a:off x="0" y="0"/>
            <a:ext cx="9791854" cy="6858000"/>
          </a:xfrm>
          <a:prstGeom prst="rect">
            <a:avLst/>
          </a:prstGeom>
        </p:spPr>
      </p:pic>
      <p:sp>
        <p:nvSpPr>
          <p:cNvPr id="6" name="TextBox 5">
            <a:extLst>
              <a:ext uri="{FF2B5EF4-FFF2-40B4-BE49-F238E27FC236}">
                <a16:creationId xmlns:a16="http://schemas.microsoft.com/office/drawing/2014/main" id="{242A0E6E-3FE7-4E4C-A45C-DC7C97AA7EA5}"/>
              </a:ext>
            </a:extLst>
          </p:cNvPr>
          <p:cNvSpPr txBox="1"/>
          <p:nvPr/>
        </p:nvSpPr>
        <p:spPr>
          <a:xfrm>
            <a:off x="3200400" y="247135"/>
            <a:ext cx="8991600" cy="584775"/>
          </a:xfrm>
          <a:prstGeom prst="rect">
            <a:avLst/>
          </a:prstGeom>
          <a:noFill/>
        </p:spPr>
        <p:txBody>
          <a:bodyPr wrap="square" rtlCol="0">
            <a:spAutoFit/>
          </a:bodyPr>
          <a:lstStyle/>
          <a:p>
            <a:pPr algn="ctr"/>
            <a:r>
              <a:rPr lang="en-US" sz="3200" b="1" dirty="0">
                <a:solidFill>
                  <a:srgbClr val="FF0000"/>
                </a:solidFill>
              </a:rPr>
              <a:t>ROPEXI</a:t>
            </a:r>
          </a:p>
        </p:txBody>
      </p:sp>
      <p:sp>
        <p:nvSpPr>
          <p:cNvPr id="8" name="Content Placeholder 2">
            <a:extLst>
              <a:ext uri="{FF2B5EF4-FFF2-40B4-BE49-F238E27FC236}">
                <a16:creationId xmlns:a16="http://schemas.microsoft.com/office/drawing/2014/main" id="{DE526B7F-7106-DA43-AF9D-42FE4497271D}"/>
              </a:ext>
            </a:extLst>
          </p:cNvPr>
          <p:cNvSpPr txBox="1">
            <a:spLocks/>
          </p:cNvSpPr>
          <p:nvPr/>
        </p:nvSpPr>
        <p:spPr>
          <a:xfrm>
            <a:off x="3966519" y="1079045"/>
            <a:ext cx="8093676" cy="6548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39750" algn="l"/>
            <a:endParaRPr lang="en-GB" sz="1400" dirty="0">
              <a:latin typeface="Calibri" panose="020F0502020204030204" pitchFamily="34" charset="0"/>
              <a:cs typeface="Calibri" panose="020F0502020204030204" pitchFamily="34" charset="0"/>
            </a:endParaRPr>
          </a:p>
          <a:p>
            <a:pPr algn="l"/>
            <a:endParaRPr lang="en-US"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A09FB981-6D1D-E743-B209-D7FBB2BEA69B}"/>
              </a:ext>
            </a:extLst>
          </p:cNvPr>
          <p:cNvSpPr txBox="1">
            <a:spLocks/>
          </p:cNvSpPr>
          <p:nvPr/>
        </p:nvSpPr>
        <p:spPr>
          <a:xfrm>
            <a:off x="4184374" y="831911"/>
            <a:ext cx="8007626" cy="384942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b="1" dirty="0">
              <a:latin typeface="Calibri" panose="020F0502020204030204" pitchFamily="34" charset="0"/>
              <a:cs typeface="Calibri" panose="020F0502020204030204" pitchFamily="34" charset="0"/>
            </a:endParaRPr>
          </a:p>
          <a:p>
            <a:pPr algn="l"/>
            <a:r>
              <a:rPr lang="en-US" sz="2800" b="1" dirty="0">
                <a:latin typeface="Calibri" panose="020F0502020204030204" pitchFamily="34" charset="0"/>
                <a:cs typeface="Calibri" panose="020F0502020204030204" pitchFamily="34" charset="0"/>
              </a:rPr>
              <a:t>What are we going to do?</a:t>
            </a:r>
          </a:p>
          <a:p>
            <a:pPr algn="l"/>
            <a:endParaRPr lang="en-US" sz="2800" b="1" dirty="0">
              <a:latin typeface="Calibri" panose="020F0502020204030204" pitchFamily="34" charset="0"/>
              <a:cs typeface="Calibri" panose="020F0502020204030204" pitchFamily="34" charset="0"/>
            </a:endParaRPr>
          </a:p>
          <a:p>
            <a:pPr marL="457200" indent="-457200" algn="l">
              <a:buFont typeface="Arial" panose="020B0604020202020204" pitchFamily="34" charset="0"/>
              <a:buChar char="•"/>
            </a:pPr>
            <a:r>
              <a:rPr lang="en-US" sz="2600" dirty="0">
                <a:latin typeface="Calibri" panose="020F0502020204030204" pitchFamily="34" charset="0"/>
                <a:cs typeface="Calibri" panose="020F0502020204030204" pitchFamily="34" charset="0"/>
              </a:rPr>
              <a:t>Identify young people who meet our Surrey characteristics </a:t>
            </a:r>
          </a:p>
          <a:p>
            <a:pPr marL="457200" indent="-457200" algn="l">
              <a:buFont typeface="Arial" panose="020B0604020202020204" pitchFamily="34" charset="0"/>
              <a:buChar char="•"/>
            </a:pPr>
            <a:r>
              <a:rPr lang="en-US" sz="2600" dirty="0">
                <a:latin typeface="Calibri" panose="020F0502020204030204" pitchFamily="34" charset="0"/>
                <a:cs typeface="Calibri" panose="020F0502020204030204" pitchFamily="34" charset="0"/>
              </a:rPr>
              <a:t>Work with schools to </a:t>
            </a:r>
            <a:r>
              <a:rPr lang="en-GB" sz="2600" dirty="0">
                <a:latin typeface="Calibri" panose="020F0502020204030204" pitchFamily="34" charset="0"/>
                <a:cs typeface="Calibri" panose="020F0502020204030204" pitchFamily="34" charset="0"/>
              </a:rPr>
              <a:t>prioritise</a:t>
            </a:r>
            <a:r>
              <a:rPr lang="en-US" sz="2600" dirty="0">
                <a:latin typeface="Calibri" panose="020F0502020204030204" pitchFamily="34" charset="0"/>
                <a:cs typeface="Calibri" panose="020F0502020204030204" pitchFamily="34" charset="0"/>
              </a:rPr>
              <a:t> the young people who have the characteristics</a:t>
            </a:r>
          </a:p>
          <a:p>
            <a:pPr marL="457200" indent="-457200" algn="l">
              <a:buFont typeface="Arial" panose="020B0604020202020204" pitchFamily="34" charset="0"/>
              <a:buChar char="•"/>
            </a:pPr>
            <a:r>
              <a:rPr lang="en-US" sz="2600" dirty="0">
                <a:latin typeface="Calibri" panose="020F0502020204030204" pitchFamily="34" charset="0"/>
                <a:cs typeface="Calibri" panose="020F0502020204030204" pitchFamily="34" charset="0"/>
              </a:rPr>
              <a:t>Assess how big is the cohort who maybe at risk </a:t>
            </a:r>
          </a:p>
          <a:p>
            <a:pPr marL="457200" indent="-457200" algn="l">
              <a:buFont typeface="Arial" panose="020B0604020202020204" pitchFamily="34" charset="0"/>
              <a:buChar char="•"/>
            </a:pPr>
            <a:r>
              <a:rPr lang="en-US" sz="2600" dirty="0">
                <a:latin typeface="Calibri" panose="020F0502020204030204" pitchFamily="34" charset="0"/>
                <a:cs typeface="Calibri" panose="020F0502020204030204" pitchFamily="34" charset="0"/>
              </a:rPr>
              <a:t>Align other initiatives, such as Team Around the School </a:t>
            </a:r>
          </a:p>
          <a:p>
            <a:pPr algn="l"/>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404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 calcmode="lin" valueType="num">
                                      <p:cBhvr additive="base">
                                        <p:cTn id="1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 calcmode="lin" valueType="num">
                                      <p:cBhvr additive="base">
                                        <p:cTn id="2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Questions</a:t>
            </a:r>
          </a:p>
        </p:txBody>
      </p:sp>
      <p:sp>
        <p:nvSpPr>
          <p:cNvPr id="5" name="Content Placeholder 4"/>
          <p:cNvSpPr>
            <a:spLocks noGrp="1"/>
          </p:cNvSpPr>
          <p:nvPr>
            <p:ph idx="1"/>
          </p:nvPr>
        </p:nvSpPr>
        <p:spPr>
          <a:xfrm>
            <a:off x="1747520" y="1629552"/>
            <a:ext cx="8463280" cy="4363278"/>
          </a:xfrm>
        </p:spPr>
        <p:txBody>
          <a:bodyPr/>
          <a:lstStyle/>
          <a:p>
            <a:pPr marL="342900" indent="-342900">
              <a:buFont typeface="Arial" panose="020B0604020202020204" pitchFamily="34" charset="0"/>
              <a:buChar char="•"/>
            </a:pPr>
            <a:r>
              <a:rPr lang="en-GB" sz="2400" dirty="0"/>
              <a:t>What are the characteristics of children and young people (CYP) permanently excluded from schools in Surrey?</a:t>
            </a:r>
          </a:p>
          <a:p>
            <a:pPr marL="342900" lvl="1" indent="-342900">
              <a:buFont typeface="Arial" panose="020B0604020202020204" pitchFamily="34" charset="0"/>
              <a:buChar char="•"/>
            </a:pPr>
            <a:r>
              <a:rPr lang="en-GB" sz="2200" dirty="0">
                <a:solidFill>
                  <a:schemeClr val="accent1"/>
                </a:solidFill>
              </a:rPr>
              <a:t>What systems of support were around these CYP when excluded?</a:t>
            </a:r>
          </a:p>
          <a:p>
            <a:pPr lvl="1"/>
            <a:endParaRPr lang="en-GB" sz="2200" dirty="0">
              <a:solidFill>
                <a:schemeClr val="accent1"/>
              </a:solidFill>
            </a:endParaRPr>
          </a:p>
          <a:p>
            <a:pPr marL="342900" indent="-342900">
              <a:buFont typeface="Arial" panose="020B0604020202020204" pitchFamily="34" charset="0"/>
              <a:buChar char="•"/>
            </a:pPr>
            <a:r>
              <a:rPr lang="en-GB" sz="2400" dirty="0"/>
              <a:t>What concerns do professional educational stakeholders have regarding exclusion practice in Surrey?</a:t>
            </a:r>
          </a:p>
          <a:p>
            <a:pPr marL="342900" lvl="1" indent="-342900">
              <a:buFont typeface="Arial" panose="020B0604020202020204" pitchFamily="34" charset="0"/>
              <a:buChar char="•"/>
            </a:pPr>
            <a:r>
              <a:rPr lang="en-GB" sz="2200" dirty="0">
                <a:solidFill>
                  <a:schemeClr val="accent1"/>
                </a:solidFill>
              </a:rPr>
              <a:t>What solutions do they generate?</a:t>
            </a:r>
          </a:p>
          <a:p>
            <a:pPr lvl="1"/>
            <a:endParaRPr lang="en-GB" sz="2200" dirty="0">
              <a:solidFill>
                <a:schemeClr val="accent1"/>
              </a:solidFill>
            </a:endParaRPr>
          </a:p>
          <a:p>
            <a:pPr marL="342900" indent="-342900">
              <a:buFont typeface="Arial" panose="020B0604020202020204" pitchFamily="34" charset="0"/>
              <a:buChar char="•"/>
            </a:pPr>
            <a:r>
              <a:rPr lang="en-GB" sz="2400" dirty="0"/>
              <a:t>What do professional educational stakeholders identify as the barriers and facilitators to best practice in managing school exclusions in Surrey?</a:t>
            </a:r>
          </a:p>
        </p:txBody>
      </p:sp>
    </p:spTree>
    <p:extLst>
      <p:ext uri="{BB962C8B-B14F-4D97-AF65-F5344CB8AC3E}">
        <p14:creationId xmlns:p14="http://schemas.microsoft.com/office/powerpoint/2010/main" val="3811494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94452" y="249498"/>
            <a:ext cx="8383988" cy="3956742"/>
          </a:xfrm>
        </p:spPr>
        <p:txBody>
          <a:bodyPr/>
          <a:lstStyle/>
          <a:p>
            <a:r>
              <a:rPr lang="en-GB" dirty="0"/>
              <a:t>Implementing the Inclusion Agenda</a:t>
            </a:r>
            <a:br>
              <a:rPr lang="en-GB" dirty="0"/>
            </a:br>
            <a:br>
              <a:rPr lang="en-GB" sz="1200" dirty="0"/>
            </a:br>
            <a:r>
              <a:rPr lang="en-GB" dirty="0"/>
              <a:t>Panel Discussion</a:t>
            </a:r>
            <a:br>
              <a:rPr lang="en-GB" dirty="0"/>
            </a:br>
            <a:r>
              <a:rPr lang="en-GB" sz="2400" dirty="0"/>
              <a:t>Gavin Stephens, QPM. Chief Constable of  Surrey Police</a:t>
            </a:r>
            <a:br>
              <a:rPr lang="en-GB" sz="2400" dirty="0"/>
            </a:br>
            <a:r>
              <a:rPr lang="en-GB" sz="2400" dirty="0"/>
              <a:t>Ron Searle, Chair of SALP Central Board</a:t>
            </a:r>
            <a:br>
              <a:rPr lang="en-GB" sz="2400" dirty="0"/>
            </a:br>
            <a:r>
              <a:rPr lang="en-GB" sz="2400" dirty="0"/>
              <a:t>Dr Emily Glorney, Royal Holloway, University of London</a:t>
            </a:r>
            <a:br>
              <a:rPr lang="en-GB" sz="2400" dirty="0"/>
            </a:br>
            <a:r>
              <a:rPr lang="en-GB" sz="2400" dirty="0"/>
              <a:t>Rachael </a:t>
            </a:r>
            <a:r>
              <a:rPr lang="en-GB" sz="2400" dirty="0" err="1"/>
              <a:t>Wardell</a:t>
            </a:r>
            <a:r>
              <a:rPr lang="en-GB" sz="2400" dirty="0"/>
              <a:t>, Executive Director for Children, Families and Lifelong Learning, Surrey County Council</a:t>
            </a:r>
            <a:br>
              <a:rPr lang="en-GB" dirty="0"/>
            </a:br>
            <a:endParaRPr lang="en-GB" dirty="0"/>
          </a:p>
        </p:txBody>
      </p:sp>
      <p:sp>
        <p:nvSpPr>
          <p:cNvPr id="5" name="Subtitle 4"/>
          <p:cNvSpPr>
            <a:spLocks noGrp="1"/>
          </p:cNvSpPr>
          <p:nvPr>
            <p:ph type="subTitle" idx="1"/>
          </p:nvPr>
        </p:nvSpPr>
        <p:spPr>
          <a:xfrm>
            <a:off x="1645920" y="4447334"/>
            <a:ext cx="6781800" cy="1223421"/>
          </a:xfrm>
        </p:spPr>
        <p:txBody>
          <a:bodyPr anchor="ctr"/>
          <a:lstStyle/>
          <a:p>
            <a:r>
              <a:rPr lang="en-GB" sz="2400" dirty="0"/>
              <a:t>Facilitated by Dr Jim Glover OBE</a:t>
            </a:r>
          </a:p>
        </p:txBody>
      </p:sp>
    </p:spTree>
    <p:extLst>
      <p:ext uri="{BB962C8B-B14F-4D97-AF65-F5344CB8AC3E}">
        <p14:creationId xmlns:p14="http://schemas.microsoft.com/office/powerpoint/2010/main" val="1219538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45920" y="660978"/>
            <a:ext cx="8732520" cy="2432742"/>
          </a:xfrm>
        </p:spPr>
        <p:txBody>
          <a:bodyPr/>
          <a:lstStyle/>
          <a:p>
            <a:r>
              <a:rPr lang="en-GB" dirty="0"/>
              <a:t>Tea, cakes and fruit</a:t>
            </a:r>
            <a:br>
              <a:rPr lang="en-GB" dirty="0"/>
            </a:br>
            <a:br>
              <a:rPr lang="en-GB" dirty="0"/>
            </a:br>
            <a:r>
              <a:rPr lang="en-GB" dirty="0"/>
              <a:t>Enjoy!</a:t>
            </a:r>
          </a:p>
        </p:txBody>
      </p:sp>
    </p:spTree>
    <p:extLst>
      <p:ext uri="{BB962C8B-B14F-4D97-AF65-F5344CB8AC3E}">
        <p14:creationId xmlns:p14="http://schemas.microsoft.com/office/powerpoint/2010/main" val="23670913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45920" y="660978"/>
            <a:ext cx="8732520" cy="2432742"/>
          </a:xfrm>
        </p:spPr>
        <p:txBody>
          <a:bodyPr/>
          <a:lstStyle/>
          <a:p>
            <a:r>
              <a:rPr lang="en-GB" dirty="0"/>
              <a:t>The Importance of Preventing Children Falling Through the Gaps in Education</a:t>
            </a:r>
          </a:p>
        </p:txBody>
      </p:sp>
      <p:sp>
        <p:nvSpPr>
          <p:cNvPr id="5" name="Subtitle 4"/>
          <p:cNvSpPr>
            <a:spLocks noGrp="1"/>
          </p:cNvSpPr>
          <p:nvPr>
            <p:ph type="subTitle" idx="1"/>
          </p:nvPr>
        </p:nvSpPr>
        <p:spPr>
          <a:xfrm>
            <a:off x="1645920" y="4447334"/>
            <a:ext cx="6781800" cy="1208031"/>
          </a:xfrm>
        </p:spPr>
        <p:txBody>
          <a:bodyPr anchor="ctr"/>
          <a:lstStyle/>
          <a:p>
            <a:r>
              <a:rPr lang="en-GB" sz="2400" dirty="0"/>
              <a:t>Anne </a:t>
            </a:r>
            <a:r>
              <a:rPr lang="en-GB" sz="2400" dirty="0" err="1"/>
              <a:t>Longfield</a:t>
            </a:r>
            <a:r>
              <a:rPr lang="en-GB" sz="2400" dirty="0"/>
              <a:t>, CBE</a:t>
            </a:r>
          </a:p>
          <a:p>
            <a:r>
              <a:rPr lang="en-GB" sz="2400" dirty="0"/>
              <a:t>Former Children’s Commissioner for England</a:t>
            </a:r>
          </a:p>
        </p:txBody>
      </p:sp>
    </p:spTree>
    <p:extLst>
      <p:ext uri="{BB962C8B-B14F-4D97-AF65-F5344CB8AC3E}">
        <p14:creationId xmlns:p14="http://schemas.microsoft.com/office/powerpoint/2010/main" val="5702329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45920" y="340938"/>
            <a:ext cx="8625840" cy="3027102"/>
          </a:xfrm>
        </p:spPr>
        <p:txBody>
          <a:bodyPr/>
          <a:lstStyle/>
          <a:p>
            <a:r>
              <a:rPr lang="en-GB" dirty="0"/>
              <a:t>Harnessing Third Sector Support</a:t>
            </a:r>
            <a:br>
              <a:rPr lang="en-GB" dirty="0"/>
            </a:br>
            <a:br>
              <a:rPr lang="en-GB" dirty="0"/>
            </a:br>
            <a:r>
              <a:rPr lang="en-GB" dirty="0"/>
              <a:t>MCR Pathways: An evidence based pilot study in Surrey using the holistic Glasgow approach</a:t>
            </a:r>
          </a:p>
        </p:txBody>
      </p:sp>
      <p:sp>
        <p:nvSpPr>
          <p:cNvPr id="5" name="Subtitle 4"/>
          <p:cNvSpPr>
            <a:spLocks noGrp="1"/>
          </p:cNvSpPr>
          <p:nvPr>
            <p:ph type="subTitle" idx="1"/>
          </p:nvPr>
        </p:nvSpPr>
        <p:spPr>
          <a:xfrm>
            <a:off x="1645920" y="4502727"/>
            <a:ext cx="6781800" cy="1136074"/>
          </a:xfrm>
        </p:spPr>
        <p:txBody>
          <a:bodyPr anchor="ctr"/>
          <a:lstStyle/>
          <a:p>
            <a:r>
              <a:rPr lang="en-GB" sz="2400" dirty="0"/>
              <a:t>Iain MacRitchie, Founder of MCR Pathways</a:t>
            </a:r>
          </a:p>
        </p:txBody>
      </p:sp>
    </p:spTree>
    <p:extLst>
      <p:ext uri="{BB962C8B-B14F-4D97-AF65-F5344CB8AC3E}">
        <p14:creationId xmlns:p14="http://schemas.microsoft.com/office/powerpoint/2010/main" val="35256975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p:nvPr/>
        </p:nvSpPr>
        <p:spPr>
          <a:xfrm>
            <a:off x="472967" y="4670534"/>
            <a:ext cx="2838000" cy="896399"/>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0"/>
              </a:spcBef>
              <a:buNone/>
            </a:pPr>
            <a:endParaRPr sz="2489"/>
          </a:p>
        </p:txBody>
      </p:sp>
      <p:pic>
        <p:nvPicPr>
          <p:cNvPr id="6" name="Picture 5" descr="A picture containing floor, indoor, room, living&#10;&#10;Description automatically generated">
            <a:extLst>
              <a:ext uri="{FF2B5EF4-FFF2-40B4-BE49-F238E27FC236}">
                <a16:creationId xmlns:a16="http://schemas.microsoft.com/office/drawing/2014/main" id="{8A799408-0D3E-BC4B-9B7B-66ED6EACCEB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9710" y="-1200008"/>
            <a:ext cx="12514579" cy="9258016"/>
          </a:xfrm>
          <a:prstGeom prst="rect">
            <a:avLst/>
          </a:prstGeom>
          <a:ln>
            <a:solidFill>
              <a:schemeClr val="accent1"/>
            </a:solidFill>
          </a:ln>
        </p:spPr>
      </p:pic>
      <p:pic>
        <p:nvPicPr>
          <p:cNvPr id="8" name="Picture 7" descr="Logo&#10;&#10;Description automatically generated">
            <a:extLst>
              <a:ext uri="{FF2B5EF4-FFF2-40B4-BE49-F238E27FC236}">
                <a16:creationId xmlns:a16="http://schemas.microsoft.com/office/drawing/2014/main" id="{DA92A65C-0914-3544-B247-724814CFF410}"/>
              </a:ext>
            </a:extLst>
          </p:cNvPr>
          <p:cNvPicPr>
            <a:picLocks noChangeAspect="1"/>
          </p:cNvPicPr>
          <p:nvPr/>
        </p:nvPicPr>
        <p:blipFill>
          <a:blip r:embed="rId4"/>
          <a:stretch>
            <a:fillRect/>
          </a:stretch>
        </p:blipFill>
        <p:spPr>
          <a:xfrm>
            <a:off x="651388" y="5685879"/>
            <a:ext cx="1466816" cy="942448"/>
          </a:xfrm>
          <a:prstGeom prst="rect">
            <a:avLst/>
          </a:prstGeom>
        </p:spPr>
      </p:pic>
      <p:pic>
        <p:nvPicPr>
          <p:cNvPr id="3" name="Picture 2" descr="Logo&#10;&#10;Description automatically generated with medium confidence">
            <a:extLst>
              <a:ext uri="{FF2B5EF4-FFF2-40B4-BE49-F238E27FC236}">
                <a16:creationId xmlns:a16="http://schemas.microsoft.com/office/drawing/2014/main" id="{940F6735-84D2-5547-9907-16F75F1C5955}"/>
              </a:ext>
            </a:extLst>
          </p:cNvPr>
          <p:cNvPicPr>
            <a:picLocks noChangeAspect="1"/>
          </p:cNvPicPr>
          <p:nvPr/>
        </p:nvPicPr>
        <p:blipFill>
          <a:blip r:embed="rId5"/>
          <a:stretch>
            <a:fillRect/>
          </a:stretch>
        </p:blipFill>
        <p:spPr>
          <a:xfrm>
            <a:off x="8445917" y="5428074"/>
            <a:ext cx="4675440" cy="2629935"/>
          </a:xfrm>
          <a:prstGeom prst="rect">
            <a:avLst/>
          </a:prstGeom>
        </p:spPr>
      </p:pic>
    </p:spTree>
    <p:extLst>
      <p:ext uri="{BB962C8B-B14F-4D97-AF65-F5344CB8AC3E}">
        <p14:creationId xmlns:p14="http://schemas.microsoft.com/office/powerpoint/2010/main" val="1606124017"/>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2"/>
          <p:cNvSpPr txBox="1"/>
          <p:nvPr/>
        </p:nvSpPr>
        <p:spPr>
          <a:xfrm>
            <a:off x="472967" y="4670534"/>
            <a:ext cx="2838000" cy="89639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55" name="Google Shape;55;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6" name="Google Shape;56;p2"/>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0" y="5375734"/>
            <a:ext cx="3073267" cy="1482268"/>
          </a:xfrm>
          <a:prstGeom prst="rect">
            <a:avLst/>
          </a:prstGeom>
          <a:noFill/>
          <a:ln>
            <a:noFill/>
          </a:ln>
        </p:spPr>
      </p:pic>
      <p:pic>
        <p:nvPicPr>
          <p:cNvPr id="3" name="Picture 2" descr="Logo&#10;&#10;Description automatically generated">
            <a:extLst>
              <a:ext uri="{FF2B5EF4-FFF2-40B4-BE49-F238E27FC236}">
                <a16:creationId xmlns:a16="http://schemas.microsoft.com/office/drawing/2014/main" id="{8FF7393F-9D01-7242-9834-CFEF593AAF3A}"/>
              </a:ext>
            </a:extLst>
          </p:cNvPr>
          <p:cNvPicPr>
            <a:picLocks noChangeAspect="1"/>
          </p:cNvPicPr>
          <p:nvPr/>
        </p:nvPicPr>
        <p:blipFill>
          <a:blip r:embed="rId5"/>
          <a:stretch>
            <a:fillRect/>
          </a:stretch>
        </p:blipFill>
        <p:spPr>
          <a:xfrm>
            <a:off x="496823" y="5375540"/>
            <a:ext cx="1395144" cy="896397"/>
          </a:xfrm>
          <a:prstGeom prst="rect">
            <a:avLst/>
          </a:prstGeom>
        </p:spPr>
      </p:pic>
    </p:spTree>
    <p:extLst>
      <p:ext uri="{BB962C8B-B14F-4D97-AF65-F5344CB8AC3E}">
        <p14:creationId xmlns:p14="http://schemas.microsoft.com/office/powerpoint/2010/main" val="2050951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510B97B3-FEB7-F444-BBA7-922447AE575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5636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4"/>
          <p:cNvPicPr preferRelativeResize="0"/>
          <p:nvPr/>
        </p:nvPicPr>
        <p:blipFill rotWithShape="1">
          <a:blip r:embed="rId3">
            <a:alphaModFix/>
          </a:blip>
          <a:srcRect/>
          <a:stretch/>
        </p:blipFill>
        <p:spPr>
          <a:xfrm>
            <a:off x="13" y="0"/>
            <a:ext cx="12191999" cy="6852645"/>
          </a:xfrm>
          <a:prstGeom prst="rect">
            <a:avLst/>
          </a:prstGeom>
          <a:noFill/>
          <a:ln>
            <a:noFill/>
          </a:ln>
        </p:spPr>
      </p:pic>
      <p:sp>
        <p:nvSpPr>
          <p:cNvPr id="188" name="Google Shape;188;p24"/>
          <p:cNvSpPr/>
          <p:nvPr/>
        </p:nvSpPr>
        <p:spPr>
          <a:xfrm>
            <a:off x="313300" y="5739200"/>
            <a:ext cx="2286000" cy="882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 name="Google Shape;189;p24"/>
          <p:cNvSpPr/>
          <p:nvPr/>
        </p:nvSpPr>
        <p:spPr>
          <a:xfrm>
            <a:off x="9590867" y="5739200"/>
            <a:ext cx="2286000" cy="882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 name="Google Shape;190;p24"/>
          <p:cNvSpPr txBox="1">
            <a:spLocks noGrp="1"/>
          </p:cNvSpPr>
          <p:nvPr>
            <p:ph type="title"/>
          </p:nvPr>
        </p:nvSpPr>
        <p:spPr>
          <a:xfrm>
            <a:off x="415600" y="288567"/>
            <a:ext cx="113608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SzPts val="2800"/>
              <a:buNone/>
            </a:pPr>
            <a:r>
              <a:rPr lang="en-GB" b="1" dirty="0">
                <a:solidFill>
                  <a:srgbClr val="FFFFFF"/>
                </a:solidFill>
                <a:latin typeface="Roboto Slab"/>
                <a:ea typeface="Roboto Slab"/>
                <a:cs typeface="Roboto Slab"/>
                <a:sym typeface="Roboto Slab"/>
              </a:rPr>
              <a:t>Independent Research on </a:t>
            </a:r>
            <a:r>
              <a:rPr lang="en-GB" b="1">
                <a:solidFill>
                  <a:srgbClr val="FFFFFF"/>
                </a:solidFill>
                <a:latin typeface="Roboto Slab"/>
                <a:ea typeface="Roboto Slab"/>
                <a:cs typeface="Roboto Slab"/>
                <a:sym typeface="Roboto Slab"/>
              </a:rPr>
              <a:t>MCR Impact </a:t>
            </a:r>
            <a:endParaRPr dirty="0">
              <a:solidFill>
                <a:srgbClr val="FFFFFF"/>
              </a:solidFill>
              <a:latin typeface="Roboto Slab Regular"/>
              <a:ea typeface="Roboto Slab Regular"/>
              <a:cs typeface="Roboto Slab Regular"/>
              <a:sym typeface="Roboto Slab Regular"/>
            </a:endParaRPr>
          </a:p>
        </p:txBody>
      </p:sp>
      <p:pic>
        <p:nvPicPr>
          <p:cNvPr id="192" name="Google Shape;192;p24"/>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843034" y="1383287"/>
            <a:ext cx="10505933" cy="350500"/>
          </a:xfrm>
          <a:prstGeom prst="rect">
            <a:avLst/>
          </a:prstGeom>
          <a:noFill/>
          <a:ln>
            <a:noFill/>
          </a:ln>
        </p:spPr>
      </p:pic>
      <p:pic>
        <p:nvPicPr>
          <p:cNvPr id="3" name="Picture 2" descr="ScotCen English Versio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6282" y="1261814"/>
            <a:ext cx="10139439" cy="5703789"/>
          </a:xfrm>
          <a:prstGeom prst="rect">
            <a:avLst/>
          </a:prstGeom>
        </p:spPr>
      </p:pic>
    </p:spTree>
    <p:extLst>
      <p:ext uri="{BB962C8B-B14F-4D97-AF65-F5344CB8AC3E}">
        <p14:creationId xmlns:p14="http://schemas.microsoft.com/office/powerpoint/2010/main" val="37273098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510B97B3-FEB7-F444-BBA7-922447AE575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35891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84960" y="386658"/>
            <a:ext cx="8686800" cy="3027102"/>
          </a:xfrm>
        </p:spPr>
        <p:txBody>
          <a:bodyPr/>
          <a:lstStyle/>
          <a:p>
            <a:r>
              <a:rPr lang="en-GB" dirty="0"/>
              <a:t>Harnessing Third Sector Support</a:t>
            </a:r>
            <a:br>
              <a:rPr lang="en-GB" dirty="0"/>
            </a:br>
            <a:br>
              <a:rPr lang="en-GB" dirty="0"/>
            </a:br>
            <a:r>
              <a:rPr lang="en-GB" dirty="0"/>
              <a:t>The Role of the Third Sector in Surrey: the post pandemic mental health challenges</a:t>
            </a:r>
          </a:p>
        </p:txBody>
      </p:sp>
      <p:sp>
        <p:nvSpPr>
          <p:cNvPr id="5" name="Subtitle 4"/>
          <p:cNvSpPr>
            <a:spLocks noGrp="1"/>
          </p:cNvSpPr>
          <p:nvPr>
            <p:ph type="subTitle" idx="1"/>
          </p:nvPr>
        </p:nvSpPr>
        <p:spPr>
          <a:xfrm>
            <a:off x="1584960" y="4447334"/>
            <a:ext cx="6842760" cy="1217970"/>
          </a:xfrm>
        </p:spPr>
        <p:txBody>
          <a:bodyPr anchor="ctr"/>
          <a:lstStyle/>
          <a:p>
            <a:r>
              <a:rPr lang="en-GB" sz="2400" dirty="0"/>
              <a:t>Dr Rebecca Bowden</a:t>
            </a:r>
          </a:p>
          <a:p>
            <a:r>
              <a:rPr lang="en-GB" sz="2200" dirty="0"/>
              <a:t>Chief Executive of the Community Foundation for Surrey</a:t>
            </a:r>
          </a:p>
        </p:txBody>
      </p:sp>
    </p:spTree>
    <p:extLst>
      <p:ext uri="{BB962C8B-B14F-4D97-AF65-F5344CB8AC3E}">
        <p14:creationId xmlns:p14="http://schemas.microsoft.com/office/powerpoint/2010/main" val="1302577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Questions</a:t>
            </a:r>
          </a:p>
        </p:txBody>
      </p:sp>
      <p:sp>
        <p:nvSpPr>
          <p:cNvPr id="5" name="Content Placeholder 4"/>
          <p:cNvSpPr>
            <a:spLocks noGrp="1"/>
          </p:cNvSpPr>
          <p:nvPr>
            <p:ph idx="1"/>
          </p:nvPr>
        </p:nvSpPr>
        <p:spPr>
          <a:xfrm>
            <a:off x="1747520" y="1629552"/>
            <a:ext cx="8463280" cy="4363278"/>
          </a:xfrm>
        </p:spPr>
        <p:txBody>
          <a:bodyPr/>
          <a:lstStyle/>
          <a:p>
            <a:pPr marL="342900" indent="-342900">
              <a:buFont typeface="Arial" panose="020B0604020202020204" pitchFamily="34" charset="0"/>
              <a:buChar char="•"/>
            </a:pPr>
            <a:r>
              <a:rPr lang="en-GB" sz="2400" dirty="0"/>
              <a:t>What are the characteristics of children and young people (CYP) permanently excluded from schools in Surrey?</a:t>
            </a:r>
          </a:p>
          <a:p>
            <a:pPr marL="342900" lvl="1" indent="-342900">
              <a:buFont typeface="Arial" panose="020B0604020202020204" pitchFamily="34" charset="0"/>
              <a:buChar char="•"/>
            </a:pPr>
            <a:r>
              <a:rPr lang="en-GB" sz="2200" dirty="0">
                <a:solidFill>
                  <a:schemeClr val="accent1"/>
                </a:solidFill>
              </a:rPr>
              <a:t>What systems of support were around these CYP when excluded?</a:t>
            </a:r>
          </a:p>
          <a:p>
            <a:pPr lvl="1"/>
            <a:endParaRPr lang="en-GB" sz="2200" dirty="0">
              <a:solidFill>
                <a:schemeClr val="accent1"/>
              </a:solidFill>
            </a:endParaRPr>
          </a:p>
          <a:p>
            <a:pPr lvl="1"/>
            <a:r>
              <a:rPr lang="en-GB" sz="2400" dirty="0"/>
              <a:t>Can we identify vulnerability and protective factors for school exclusion in Surrey?</a:t>
            </a:r>
          </a:p>
          <a:p>
            <a:pPr marL="342900" indent="-342900">
              <a:buFont typeface="Arial" panose="020B0604020202020204" pitchFamily="34" charset="0"/>
              <a:buChar char="•"/>
            </a:pPr>
            <a:r>
              <a:rPr lang="en-GB" sz="2000" dirty="0">
                <a:solidFill>
                  <a:schemeClr val="bg2">
                    <a:lumMod val="90000"/>
                  </a:schemeClr>
                </a:solidFill>
              </a:rPr>
              <a:t>What concerns do professional educational stakeholders have regarding exclusion practice in Surrey?</a:t>
            </a:r>
          </a:p>
          <a:p>
            <a:pPr marL="342900" lvl="1" indent="-342900">
              <a:buFont typeface="Arial" panose="020B0604020202020204" pitchFamily="34" charset="0"/>
              <a:buChar char="•"/>
            </a:pPr>
            <a:r>
              <a:rPr lang="en-GB" sz="2000" dirty="0">
                <a:solidFill>
                  <a:schemeClr val="bg2">
                    <a:lumMod val="90000"/>
                  </a:schemeClr>
                </a:solidFill>
              </a:rPr>
              <a:t>What solutions do they generate?</a:t>
            </a:r>
          </a:p>
          <a:p>
            <a:pPr lvl="1"/>
            <a:endParaRPr lang="en-GB" sz="2000" dirty="0">
              <a:solidFill>
                <a:schemeClr val="bg2">
                  <a:lumMod val="90000"/>
                </a:schemeClr>
              </a:solidFill>
            </a:endParaRPr>
          </a:p>
          <a:p>
            <a:pPr marL="342900" indent="-342900">
              <a:buFont typeface="Arial" panose="020B0604020202020204" pitchFamily="34" charset="0"/>
              <a:buChar char="•"/>
            </a:pPr>
            <a:r>
              <a:rPr lang="en-GB" sz="2000" dirty="0">
                <a:solidFill>
                  <a:schemeClr val="bg2">
                    <a:lumMod val="90000"/>
                  </a:schemeClr>
                </a:solidFill>
              </a:rPr>
              <a:t>What do professional educational stakeholders identify as the barriers and facilitators to best practice in managing school exclusions in Surrey?</a:t>
            </a:r>
          </a:p>
        </p:txBody>
      </p:sp>
    </p:spTree>
    <p:extLst>
      <p:ext uri="{BB962C8B-B14F-4D97-AF65-F5344CB8AC3E}">
        <p14:creationId xmlns:p14="http://schemas.microsoft.com/office/powerpoint/2010/main" val="26265707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4800" dirty="0"/>
              <a:t>The role of the third sector in Surrey – the post-pandemic mental health challenge</a:t>
            </a:r>
          </a:p>
          <a:p>
            <a:r>
              <a:rPr lang="en-US" sz="3600" dirty="0"/>
              <a:t>Dr Rebecca Bowden, Chief Executive</a:t>
            </a:r>
          </a:p>
          <a:p>
            <a:r>
              <a:rPr lang="en-US" sz="2800" dirty="0">
                <a:solidFill>
                  <a:schemeClr val="bg1"/>
                </a:solidFill>
                <a:hlinkClick r:id="rId2">
                  <a:extLst>
                    <a:ext uri="{A12FA001-AC4F-418D-AE19-62706E023703}">
                      <ahyp:hlinkClr xmlns:ahyp="http://schemas.microsoft.com/office/drawing/2018/hyperlinkcolor" val="tx"/>
                    </a:ext>
                  </a:extLst>
                </a:hlinkClick>
              </a:rPr>
              <a:t>Rebecca.Bowden@cfsurrey.org.uk</a:t>
            </a:r>
            <a:endParaRPr lang="en-US" sz="2800" dirty="0">
              <a:solidFill>
                <a:schemeClr val="bg1"/>
              </a:solidFill>
            </a:endParaRPr>
          </a:p>
          <a:p>
            <a:r>
              <a:rPr lang="en-US" sz="2800" dirty="0">
                <a:solidFill>
                  <a:schemeClr val="bg1"/>
                </a:solidFill>
                <a:hlinkClick r:id="rId3">
                  <a:extLst>
                    <a:ext uri="{A12FA001-AC4F-418D-AE19-62706E023703}">
                      <ahyp:hlinkClr xmlns:ahyp="http://schemas.microsoft.com/office/drawing/2018/hyperlinkcolor" val="tx"/>
                    </a:ext>
                  </a:extLst>
                </a:hlinkClick>
              </a:rPr>
              <a:t>www.cfsurrey.org.uk</a:t>
            </a:r>
            <a:r>
              <a:rPr lang="en-US" sz="2800" dirty="0">
                <a:solidFill>
                  <a:schemeClr val="bg1"/>
                </a:solidFill>
              </a:rPr>
              <a:t> </a:t>
            </a:r>
          </a:p>
        </p:txBody>
      </p:sp>
    </p:spTree>
    <p:extLst>
      <p:ext uri="{BB962C8B-B14F-4D97-AF65-F5344CB8AC3E}">
        <p14:creationId xmlns:p14="http://schemas.microsoft.com/office/powerpoint/2010/main" val="1057656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7FD2F-64D5-2C48-ACF5-F8C693526D63}" type="datetime1">
              <a:rPr lang="en-GB" smtClean="0"/>
              <a:t>16/03/2022</a:t>
            </a:fld>
            <a:endParaRPr lang="en-US" dirty="0"/>
          </a:p>
        </p:txBody>
      </p:sp>
      <p:sp>
        <p:nvSpPr>
          <p:cNvPr id="3" name="Slide Number Placeholder 2"/>
          <p:cNvSpPr>
            <a:spLocks noGrp="1"/>
          </p:cNvSpPr>
          <p:nvPr>
            <p:ph type="sldNum" sz="quarter" idx="12"/>
          </p:nvPr>
        </p:nvSpPr>
        <p:spPr/>
        <p:txBody>
          <a:bodyPr/>
          <a:lstStyle/>
          <a:p>
            <a:fld id="{4E7405B4-230F-6A48-B171-23901E3BE971}" type="slidenum">
              <a:rPr lang="en-US" smtClean="0"/>
              <a:t>71</a:t>
            </a:fld>
            <a:endParaRPr lang="en-US"/>
          </a:p>
        </p:txBody>
      </p:sp>
      <p:sp>
        <p:nvSpPr>
          <p:cNvPr id="4" name="Title 3"/>
          <p:cNvSpPr>
            <a:spLocks noGrp="1"/>
          </p:cNvSpPr>
          <p:nvPr>
            <p:ph type="ctrTitle"/>
          </p:nvPr>
        </p:nvSpPr>
        <p:spPr/>
        <p:txBody>
          <a:bodyPr/>
          <a:lstStyle/>
          <a:p>
            <a:r>
              <a:rPr lang="en-US" dirty="0"/>
              <a:t>Overview</a:t>
            </a:r>
          </a:p>
        </p:txBody>
      </p:sp>
      <p:sp>
        <p:nvSpPr>
          <p:cNvPr id="7" name="Content Placeholder 6">
            <a:extLst>
              <a:ext uri="{FF2B5EF4-FFF2-40B4-BE49-F238E27FC236}">
                <a16:creationId xmlns:a16="http://schemas.microsoft.com/office/drawing/2014/main" id="{82C7D43F-0BC7-4681-80A0-9CCE48B6A252}"/>
              </a:ext>
            </a:extLst>
          </p:cNvPr>
          <p:cNvSpPr>
            <a:spLocks noGrp="1"/>
          </p:cNvSpPr>
          <p:nvPr>
            <p:ph sz="quarter" idx="13"/>
          </p:nvPr>
        </p:nvSpPr>
        <p:spPr/>
        <p:txBody>
          <a:bodyPr/>
          <a:lstStyle/>
          <a:p>
            <a:pPr marL="342900" indent="-342900">
              <a:buFont typeface="Wingdings" panose="05000000000000000000" pitchFamily="2" charset="2"/>
              <a:buChar char="Ø"/>
            </a:pPr>
            <a:r>
              <a:rPr lang="en-GB" dirty="0"/>
              <a:t>When we come together across sectors to crack a problem we can achieve more than the sum of our parts!</a:t>
            </a:r>
          </a:p>
          <a:p>
            <a:pPr marL="342900" indent="-342900">
              <a:buFont typeface="Wingdings" panose="05000000000000000000" pitchFamily="2" charset="2"/>
              <a:buChar char="Ø"/>
            </a:pPr>
            <a:r>
              <a:rPr lang="en-GB" dirty="0"/>
              <a:t>Overview of CFS</a:t>
            </a:r>
          </a:p>
          <a:p>
            <a:pPr marL="342900" indent="-342900">
              <a:buFont typeface="Wingdings" panose="05000000000000000000" pitchFamily="2" charset="2"/>
              <a:buChar char="Ø"/>
            </a:pPr>
            <a:r>
              <a:rPr lang="en-GB" dirty="0"/>
              <a:t>Current challenge in mental health</a:t>
            </a:r>
          </a:p>
          <a:p>
            <a:pPr marL="342900" indent="-342900">
              <a:buFont typeface="Wingdings" panose="05000000000000000000" pitchFamily="2" charset="2"/>
              <a:buChar char="Ø"/>
            </a:pPr>
            <a:r>
              <a:rPr lang="en-GB" dirty="0"/>
              <a:t>CFS’s response and a call to arms</a:t>
            </a:r>
          </a:p>
        </p:txBody>
      </p:sp>
      <p:sp>
        <p:nvSpPr>
          <p:cNvPr id="6" name="Text Placeholder 5"/>
          <p:cNvSpPr>
            <a:spLocks noGrp="1"/>
          </p:cNvSpPr>
          <p:nvPr>
            <p:ph type="body" sz="quarter" idx="14"/>
          </p:nvPr>
        </p:nvSpPr>
        <p:spPr/>
        <p:txBody>
          <a:bodyPr/>
          <a:lstStyle/>
          <a:p>
            <a:r>
              <a:rPr lang="en-US" dirty="0"/>
              <a:t>Community Foundation for Surrey</a:t>
            </a:r>
          </a:p>
        </p:txBody>
      </p:sp>
      <p:pic>
        <p:nvPicPr>
          <p:cNvPr id="10" name="Content Placeholder 9" descr="A picture containing text, table, indoor, person&#10;&#10;Description automatically generated">
            <a:extLst>
              <a:ext uri="{FF2B5EF4-FFF2-40B4-BE49-F238E27FC236}">
                <a16:creationId xmlns:a16="http://schemas.microsoft.com/office/drawing/2014/main" id="{FA766251-D248-41BB-95C2-A3BA1B16A98B}"/>
              </a:ext>
            </a:extLst>
          </p:cNvPr>
          <p:cNvPicPr>
            <a:picLocks noGrp="1" noChangeAspect="1"/>
          </p:cNvPicPr>
          <p:nvPr>
            <p:ph sz="quarter" idx="15"/>
          </p:nvPr>
        </p:nvPicPr>
        <p:blipFill>
          <a:blip r:embed="rId2">
            <a:extLst>
              <a:ext uri="{28A0092B-C50C-407E-A947-70E740481C1C}">
                <a14:useLocalDpi xmlns:a14="http://schemas.microsoft.com/office/drawing/2010/main"/>
              </a:ext>
            </a:extLst>
          </a:blip>
          <a:stretch>
            <a:fillRect/>
          </a:stretch>
        </p:blipFill>
        <p:spPr>
          <a:xfrm>
            <a:off x="5988050" y="2401094"/>
            <a:ext cx="4222750" cy="3167062"/>
          </a:xfrm>
        </p:spPr>
      </p:pic>
    </p:spTree>
    <p:extLst>
      <p:ext uri="{BB962C8B-B14F-4D97-AF65-F5344CB8AC3E}">
        <p14:creationId xmlns:p14="http://schemas.microsoft.com/office/powerpoint/2010/main" val="17324231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95BC8-C881-47A6-B022-4D2BD7C475F4}"/>
              </a:ext>
            </a:extLst>
          </p:cNvPr>
          <p:cNvSpPr>
            <a:spLocks noGrp="1"/>
          </p:cNvSpPr>
          <p:nvPr>
            <p:ph type="dt" sz="half" idx="10"/>
          </p:nvPr>
        </p:nvSpPr>
        <p:spPr>
          <a:xfrm>
            <a:off x="1981200" y="6492876"/>
            <a:ext cx="2133600" cy="365125"/>
          </a:xfrm>
        </p:spPr>
        <p:txBody>
          <a:bodyPr anchor="ctr">
            <a:normAutofit/>
          </a:bodyPr>
          <a:lstStyle/>
          <a:p>
            <a:pPr>
              <a:spcAft>
                <a:spcPts val="600"/>
              </a:spcAft>
            </a:pPr>
            <a:fld id="{A1A7FD2F-64D5-2C48-ACF5-F8C693526D63}" type="datetime1">
              <a:rPr lang="en-GB" smtClean="0"/>
              <a:pPr>
                <a:spcAft>
                  <a:spcPts val="600"/>
                </a:spcAft>
              </a:pPr>
              <a:t>16/03/2022</a:t>
            </a:fld>
            <a:endParaRPr lang="en-US"/>
          </a:p>
        </p:txBody>
      </p:sp>
      <p:sp>
        <p:nvSpPr>
          <p:cNvPr id="3" name="Slide Number Placeholder 2">
            <a:extLst>
              <a:ext uri="{FF2B5EF4-FFF2-40B4-BE49-F238E27FC236}">
                <a16:creationId xmlns:a16="http://schemas.microsoft.com/office/drawing/2014/main" id="{A3DC5D84-936F-4631-B795-62C62495D825}"/>
              </a:ext>
            </a:extLst>
          </p:cNvPr>
          <p:cNvSpPr>
            <a:spLocks noGrp="1"/>
          </p:cNvSpPr>
          <p:nvPr>
            <p:ph type="sldNum" sz="quarter" idx="12"/>
          </p:nvPr>
        </p:nvSpPr>
        <p:spPr>
          <a:xfrm>
            <a:off x="8077200" y="6492876"/>
            <a:ext cx="2133600" cy="365125"/>
          </a:xfrm>
        </p:spPr>
        <p:txBody>
          <a:bodyPr anchor="ctr">
            <a:normAutofit/>
          </a:bodyPr>
          <a:lstStyle/>
          <a:p>
            <a:pPr>
              <a:spcAft>
                <a:spcPts val="600"/>
              </a:spcAft>
            </a:pPr>
            <a:fld id="{4E7405B4-230F-6A48-B171-23901E3BE971}" type="slidenum">
              <a:rPr lang="en-US" smtClean="0"/>
              <a:pPr>
                <a:spcAft>
                  <a:spcPts val="600"/>
                </a:spcAft>
              </a:pPr>
              <a:t>72</a:t>
            </a:fld>
            <a:endParaRPr lang="en-US"/>
          </a:p>
        </p:txBody>
      </p:sp>
      <p:sp>
        <p:nvSpPr>
          <p:cNvPr id="4" name="Title 3">
            <a:extLst>
              <a:ext uri="{FF2B5EF4-FFF2-40B4-BE49-F238E27FC236}">
                <a16:creationId xmlns:a16="http://schemas.microsoft.com/office/drawing/2014/main" id="{A692F961-0334-4479-BD6D-5871FBB19843}"/>
              </a:ext>
            </a:extLst>
          </p:cNvPr>
          <p:cNvSpPr>
            <a:spLocks noGrp="1"/>
          </p:cNvSpPr>
          <p:nvPr>
            <p:ph type="ctrTitle"/>
          </p:nvPr>
        </p:nvSpPr>
        <p:spPr>
          <a:xfrm>
            <a:off x="1981200" y="995588"/>
            <a:ext cx="8229600" cy="477000"/>
          </a:xfrm>
        </p:spPr>
        <p:txBody>
          <a:bodyPr>
            <a:noAutofit/>
          </a:bodyPr>
          <a:lstStyle/>
          <a:p>
            <a:pPr>
              <a:lnSpc>
                <a:spcPct val="90000"/>
              </a:lnSpc>
            </a:pPr>
            <a:r>
              <a:rPr lang="en-GB" sz="1800" dirty="0"/>
              <a:t>Our vision for the future is of a Surrey where all communities work together to ensure that everyone has hope and no one is left behind. </a:t>
            </a:r>
          </a:p>
        </p:txBody>
      </p:sp>
      <p:pic>
        <p:nvPicPr>
          <p:cNvPr id="9" name="Content Placeholder 8" descr="A picture containing person, child, young&#10;&#10;Description automatically generated">
            <a:extLst>
              <a:ext uri="{FF2B5EF4-FFF2-40B4-BE49-F238E27FC236}">
                <a16:creationId xmlns:a16="http://schemas.microsoft.com/office/drawing/2014/main" id="{37F1EB34-375E-4C83-9697-1F1F02AEC36F}"/>
              </a:ext>
            </a:extLst>
          </p:cNvPr>
          <p:cNvPicPr>
            <a:picLocks noGrp="1" noChangeAspect="1"/>
          </p:cNvPicPr>
          <p:nvPr>
            <p:ph sz="quarter" idx="13"/>
          </p:nvPr>
        </p:nvPicPr>
        <p:blipFill rotWithShape="1">
          <a:blip r:embed="rId2">
            <a:extLst>
              <a:ext uri="{28A0092B-C50C-407E-A947-70E740481C1C}">
                <a14:useLocalDpi xmlns:a14="http://schemas.microsoft.com/office/drawing/2010/main"/>
              </a:ext>
            </a:extLst>
          </a:blip>
          <a:srcRect/>
          <a:stretch/>
        </p:blipFill>
        <p:spPr>
          <a:xfrm>
            <a:off x="1981201" y="1830460"/>
            <a:ext cx="3858189" cy="4506640"/>
          </a:xfrm>
          <a:noFill/>
        </p:spPr>
      </p:pic>
      <p:sp>
        <p:nvSpPr>
          <p:cNvPr id="6" name="Text Placeholder 5">
            <a:extLst>
              <a:ext uri="{FF2B5EF4-FFF2-40B4-BE49-F238E27FC236}">
                <a16:creationId xmlns:a16="http://schemas.microsoft.com/office/drawing/2014/main" id="{8CC4B392-6151-4C56-9F37-D5851CBAD619}"/>
              </a:ext>
            </a:extLst>
          </p:cNvPr>
          <p:cNvSpPr>
            <a:spLocks noGrp="1"/>
          </p:cNvSpPr>
          <p:nvPr>
            <p:ph type="body" sz="quarter" idx="14"/>
          </p:nvPr>
        </p:nvSpPr>
        <p:spPr>
          <a:xfrm>
            <a:off x="1981201" y="180576"/>
            <a:ext cx="6342063" cy="506413"/>
          </a:xfrm>
        </p:spPr>
        <p:txBody>
          <a:bodyPr>
            <a:normAutofit/>
          </a:bodyPr>
          <a:lstStyle/>
          <a:p>
            <a:r>
              <a:rPr lang="en-GB" sz="2200"/>
              <a:t>What is the Community Foundation for Surrey?</a:t>
            </a:r>
          </a:p>
        </p:txBody>
      </p:sp>
      <p:sp>
        <p:nvSpPr>
          <p:cNvPr id="5" name="Content Placeholder 4">
            <a:extLst>
              <a:ext uri="{FF2B5EF4-FFF2-40B4-BE49-F238E27FC236}">
                <a16:creationId xmlns:a16="http://schemas.microsoft.com/office/drawing/2014/main" id="{8F11BE3C-4142-4E29-82FD-FBE8F375A7D7}"/>
              </a:ext>
            </a:extLst>
          </p:cNvPr>
          <p:cNvSpPr>
            <a:spLocks noGrp="1"/>
          </p:cNvSpPr>
          <p:nvPr>
            <p:ph sz="quarter" idx="15"/>
          </p:nvPr>
        </p:nvSpPr>
        <p:spPr>
          <a:xfrm>
            <a:off x="5988050" y="1830460"/>
            <a:ext cx="4222750" cy="4506840"/>
          </a:xfrm>
        </p:spPr>
        <p:txBody>
          <a:bodyPr>
            <a:normAutofit/>
          </a:bodyPr>
          <a:lstStyle/>
          <a:p>
            <a:pPr marL="342900" indent="-342900">
              <a:lnSpc>
                <a:spcPct val="90000"/>
              </a:lnSpc>
              <a:buFont typeface="Wingdings" panose="05000000000000000000" pitchFamily="2" charset="2"/>
              <a:buChar char="§"/>
            </a:pPr>
            <a:r>
              <a:rPr lang="en-GB" sz="2000" dirty="0"/>
              <a:t>Independent charitable foundation</a:t>
            </a:r>
          </a:p>
          <a:p>
            <a:pPr marL="342900" indent="-342900">
              <a:lnSpc>
                <a:spcPct val="90000"/>
              </a:lnSpc>
              <a:buFont typeface="Wingdings" panose="05000000000000000000" pitchFamily="2" charset="2"/>
              <a:buChar char="§"/>
            </a:pPr>
            <a:r>
              <a:rPr lang="en-GB" sz="2000" dirty="0"/>
              <a:t>47 CFs in the UK, many thousands globally</a:t>
            </a:r>
          </a:p>
          <a:p>
            <a:pPr marL="342900" indent="-342900">
              <a:lnSpc>
                <a:spcPct val="90000"/>
              </a:lnSpc>
              <a:buFont typeface="Wingdings" panose="05000000000000000000" pitchFamily="2" charset="2"/>
              <a:buChar char="§"/>
            </a:pPr>
            <a:r>
              <a:rPr lang="en-GB" sz="2000" dirty="0"/>
              <a:t>Bring together donors with charities and community organisations working to address the hidden problems in our communities</a:t>
            </a:r>
          </a:p>
          <a:p>
            <a:pPr marL="342900" indent="-342900">
              <a:lnSpc>
                <a:spcPct val="90000"/>
              </a:lnSpc>
              <a:buFont typeface="Wingdings" panose="05000000000000000000" pitchFamily="2" charset="2"/>
              <a:buChar char="§"/>
            </a:pPr>
            <a:r>
              <a:rPr lang="en-GB" sz="2000" dirty="0"/>
              <a:t>Focus on grassroots, local support</a:t>
            </a:r>
          </a:p>
          <a:p>
            <a:pPr marL="342900" indent="-342900">
              <a:lnSpc>
                <a:spcPct val="90000"/>
              </a:lnSpc>
              <a:buFont typeface="Wingdings" panose="05000000000000000000" pitchFamily="2" charset="2"/>
              <a:buChar char="§"/>
            </a:pPr>
            <a:r>
              <a:rPr lang="en-GB" sz="2000" dirty="0"/>
              <a:t>Average grant £7k; YTD £2.3M</a:t>
            </a:r>
          </a:p>
          <a:p>
            <a:pPr marL="342900" indent="-342900">
              <a:lnSpc>
                <a:spcPct val="90000"/>
              </a:lnSpc>
              <a:buFont typeface="Wingdings" panose="05000000000000000000" pitchFamily="2" charset="2"/>
              <a:buChar char="§"/>
            </a:pPr>
            <a:r>
              <a:rPr lang="en-GB" sz="2000" dirty="0"/>
              <a:t>Awarded over £15M since 2005</a:t>
            </a:r>
          </a:p>
        </p:txBody>
      </p:sp>
    </p:spTree>
    <p:extLst>
      <p:ext uri="{BB962C8B-B14F-4D97-AF65-F5344CB8AC3E}">
        <p14:creationId xmlns:p14="http://schemas.microsoft.com/office/powerpoint/2010/main" val="27000023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3"/>
          </p:nvPr>
        </p:nvGraphicFramePr>
        <p:xfrm>
          <a:off x="2287930" y="1194466"/>
          <a:ext cx="7922870" cy="5142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fld id="{A1A7FD2F-64D5-2C48-ACF5-F8C693526D63}" type="datetime1">
              <a:rPr lang="en-GB" smtClean="0"/>
              <a:t>16/03/2022</a:t>
            </a:fld>
            <a:endParaRPr lang="en-US" dirty="0"/>
          </a:p>
        </p:txBody>
      </p:sp>
      <p:sp>
        <p:nvSpPr>
          <p:cNvPr id="4" name="Slide Number Placeholder 3"/>
          <p:cNvSpPr>
            <a:spLocks noGrp="1"/>
          </p:cNvSpPr>
          <p:nvPr>
            <p:ph type="sldNum" sz="quarter" idx="12"/>
          </p:nvPr>
        </p:nvSpPr>
        <p:spPr/>
        <p:txBody>
          <a:bodyPr/>
          <a:lstStyle/>
          <a:p>
            <a:fld id="{4E7405B4-230F-6A48-B171-23901E3BE971}" type="slidenum">
              <a:rPr lang="en-US" smtClean="0"/>
              <a:t>73</a:t>
            </a:fld>
            <a:endParaRPr lang="en-US"/>
          </a:p>
        </p:txBody>
      </p:sp>
      <p:sp>
        <p:nvSpPr>
          <p:cNvPr id="5" name="Text Placeholder 4"/>
          <p:cNvSpPr>
            <a:spLocks noGrp="1"/>
          </p:cNvSpPr>
          <p:nvPr>
            <p:ph type="body" sz="quarter" idx="14"/>
          </p:nvPr>
        </p:nvSpPr>
        <p:spPr/>
        <p:txBody>
          <a:bodyPr/>
          <a:lstStyle/>
          <a:p>
            <a:r>
              <a:rPr lang="en-GB" dirty="0"/>
              <a:t>Our Funds</a:t>
            </a:r>
            <a:endParaRPr lang="en-US" dirty="0"/>
          </a:p>
        </p:txBody>
      </p:sp>
      <p:sp>
        <p:nvSpPr>
          <p:cNvPr id="7" name="TextBox 6"/>
          <p:cNvSpPr txBox="1"/>
          <p:nvPr/>
        </p:nvSpPr>
        <p:spPr>
          <a:xfrm>
            <a:off x="8077200" y="4726112"/>
            <a:ext cx="1922980" cy="1446550"/>
          </a:xfrm>
          <a:prstGeom prst="rect">
            <a:avLst/>
          </a:prstGeom>
          <a:noFill/>
        </p:spPr>
        <p:txBody>
          <a:bodyPr wrap="square" rtlCol="0">
            <a:spAutoFit/>
          </a:bodyPr>
          <a:lstStyle/>
          <a:p>
            <a:pPr algn="ctr"/>
            <a:r>
              <a:rPr lang="en-GB" sz="4400" b="1" dirty="0">
                <a:solidFill>
                  <a:srgbClr val="B10058"/>
                </a:solidFill>
                <a:latin typeface="Arial" panose="020B0604020202020204" pitchFamily="34" charset="0"/>
                <a:cs typeface="Arial" panose="020B0604020202020204" pitchFamily="34" charset="0"/>
              </a:rPr>
              <a:t>86 Funds</a:t>
            </a:r>
            <a:endParaRPr lang="en-US" sz="4400" b="1" dirty="0">
              <a:solidFill>
                <a:srgbClr val="B10058"/>
              </a:solidFill>
              <a:latin typeface="Arial" panose="020B0604020202020204" pitchFamily="34" charset="0"/>
              <a:cs typeface="Arial" panose="020B0604020202020204" pitchFamily="34" charset="0"/>
            </a:endParaRPr>
          </a:p>
        </p:txBody>
      </p:sp>
      <p:sp>
        <p:nvSpPr>
          <p:cNvPr id="2" name="TextBox 1"/>
          <p:cNvSpPr txBox="1"/>
          <p:nvPr/>
        </p:nvSpPr>
        <p:spPr>
          <a:xfrm>
            <a:off x="8578620" y="2967336"/>
            <a:ext cx="2075380" cy="830997"/>
          </a:xfrm>
          <a:prstGeom prst="rect">
            <a:avLst/>
          </a:prstGeom>
          <a:noFill/>
        </p:spPr>
        <p:txBody>
          <a:bodyPr wrap="square" rtlCol="0">
            <a:spAutoFit/>
          </a:bodyPr>
          <a:lstStyle/>
          <a:p>
            <a:r>
              <a:rPr lang="en-GB" sz="2400" b="1" dirty="0">
                <a:solidFill>
                  <a:srgbClr val="B10058"/>
                </a:solidFill>
                <a:latin typeface="Arial" panose="020B0604020202020204" pitchFamily="34" charset="0"/>
                <a:cs typeface="Arial" panose="020B0604020202020204" pitchFamily="34" charset="0"/>
              </a:rPr>
              <a:t>Geographic funds</a:t>
            </a:r>
            <a:endParaRPr lang="en-US" sz="2400" b="1" dirty="0">
              <a:solidFill>
                <a:srgbClr val="B10058"/>
              </a:solidFill>
              <a:latin typeface="Arial" panose="020B0604020202020204" pitchFamily="34" charset="0"/>
              <a:cs typeface="Arial" panose="020B0604020202020204" pitchFamily="34" charset="0"/>
            </a:endParaRPr>
          </a:p>
        </p:txBody>
      </p:sp>
      <p:sp>
        <p:nvSpPr>
          <p:cNvPr id="8" name="TextBox 7"/>
          <p:cNvSpPr txBox="1"/>
          <p:nvPr/>
        </p:nvSpPr>
        <p:spPr>
          <a:xfrm>
            <a:off x="2684981" y="3885252"/>
            <a:ext cx="1746607" cy="584775"/>
          </a:xfrm>
          <a:prstGeom prst="rect">
            <a:avLst/>
          </a:prstGeom>
          <a:noFill/>
        </p:spPr>
        <p:txBody>
          <a:bodyPr wrap="square" rtlCol="0">
            <a:spAutoFit/>
          </a:bodyPr>
          <a:lstStyle/>
          <a:p>
            <a:r>
              <a:rPr lang="en-GB" sz="3200" b="1" dirty="0">
                <a:solidFill>
                  <a:srgbClr val="B10058"/>
                </a:solidFill>
                <a:latin typeface="Arial" panose="020B0604020202020204" pitchFamily="34" charset="0"/>
                <a:cs typeface="Arial" panose="020B0604020202020204" pitchFamily="34" charset="0"/>
              </a:rPr>
              <a:t>Poverty</a:t>
            </a:r>
            <a:endParaRPr lang="en-US" sz="3200" b="1" dirty="0">
              <a:solidFill>
                <a:srgbClr val="B100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3388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0CD2F-C72C-4272-91B4-E2D5416BEB19}"/>
              </a:ext>
            </a:extLst>
          </p:cNvPr>
          <p:cNvSpPr>
            <a:spLocks noGrp="1"/>
          </p:cNvSpPr>
          <p:nvPr>
            <p:ph type="dt" sz="half" idx="10"/>
          </p:nvPr>
        </p:nvSpPr>
        <p:spPr>
          <a:xfrm>
            <a:off x="1981200" y="6492876"/>
            <a:ext cx="2133600" cy="365125"/>
          </a:xfrm>
        </p:spPr>
        <p:txBody>
          <a:bodyPr anchor="ctr">
            <a:normAutofit/>
          </a:bodyPr>
          <a:lstStyle/>
          <a:p>
            <a:pPr>
              <a:spcAft>
                <a:spcPts val="600"/>
              </a:spcAft>
            </a:pPr>
            <a:fld id="{A1A7FD2F-64D5-2C48-ACF5-F8C693526D63}" type="datetime1">
              <a:rPr lang="en-GB" smtClean="0"/>
              <a:pPr>
                <a:spcAft>
                  <a:spcPts val="600"/>
                </a:spcAft>
              </a:pPr>
              <a:t>16/03/2022</a:t>
            </a:fld>
            <a:endParaRPr lang="en-US"/>
          </a:p>
        </p:txBody>
      </p:sp>
      <p:sp>
        <p:nvSpPr>
          <p:cNvPr id="3" name="Slide Number Placeholder 2">
            <a:extLst>
              <a:ext uri="{FF2B5EF4-FFF2-40B4-BE49-F238E27FC236}">
                <a16:creationId xmlns:a16="http://schemas.microsoft.com/office/drawing/2014/main" id="{C1DA73B9-87C2-49B6-90B4-B3B6FC67B857}"/>
              </a:ext>
            </a:extLst>
          </p:cNvPr>
          <p:cNvSpPr>
            <a:spLocks noGrp="1"/>
          </p:cNvSpPr>
          <p:nvPr>
            <p:ph type="sldNum" sz="quarter" idx="12"/>
          </p:nvPr>
        </p:nvSpPr>
        <p:spPr>
          <a:xfrm>
            <a:off x="8077200" y="6492876"/>
            <a:ext cx="2133600" cy="365125"/>
          </a:xfrm>
        </p:spPr>
        <p:txBody>
          <a:bodyPr anchor="ctr">
            <a:normAutofit/>
          </a:bodyPr>
          <a:lstStyle/>
          <a:p>
            <a:pPr>
              <a:spcAft>
                <a:spcPts val="600"/>
              </a:spcAft>
            </a:pPr>
            <a:fld id="{4E7405B4-230F-6A48-B171-23901E3BE971}" type="slidenum">
              <a:rPr lang="en-US" smtClean="0"/>
              <a:pPr>
                <a:spcAft>
                  <a:spcPts val="600"/>
                </a:spcAft>
              </a:pPr>
              <a:t>74</a:t>
            </a:fld>
            <a:endParaRPr lang="en-US"/>
          </a:p>
        </p:txBody>
      </p:sp>
      <p:sp>
        <p:nvSpPr>
          <p:cNvPr id="4" name="Title 3">
            <a:extLst>
              <a:ext uri="{FF2B5EF4-FFF2-40B4-BE49-F238E27FC236}">
                <a16:creationId xmlns:a16="http://schemas.microsoft.com/office/drawing/2014/main" id="{910B3D44-3B26-4FE5-AF1E-9B30C824C486}"/>
              </a:ext>
            </a:extLst>
          </p:cNvPr>
          <p:cNvSpPr>
            <a:spLocks noGrp="1"/>
          </p:cNvSpPr>
          <p:nvPr>
            <p:ph type="ctrTitle"/>
          </p:nvPr>
        </p:nvSpPr>
        <p:spPr>
          <a:xfrm>
            <a:off x="1981200" y="995588"/>
            <a:ext cx="8229600" cy="477000"/>
          </a:xfrm>
        </p:spPr>
        <p:txBody>
          <a:bodyPr>
            <a:normAutofit/>
          </a:bodyPr>
          <a:lstStyle/>
          <a:p>
            <a:r>
              <a:rPr lang="en-GB" dirty="0"/>
              <a:t>Surrey Coronavirus Fund</a:t>
            </a:r>
          </a:p>
        </p:txBody>
      </p:sp>
      <p:sp>
        <p:nvSpPr>
          <p:cNvPr id="5" name="Content Placeholder 4">
            <a:extLst>
              <a:ext uri="{FF2B5EF4-FFF2-40B4-BE49-F238E27FC236}">
                <a16:creationId xmlns:a16="http://schemas.microsoft.com/office/drawing/2014/main" id="{1A909F07-10ED-4240-8921-4FAAA6108307}"/>
              </a:ext>
            </a:extLst>
          </p:cNvPr>
          <p:cNvSpPr>
            <a:spLocks noGrp="1"/>
          </p:cNvSpPr>
          <p:nvPr>
            <p:ph sz="quarter" idx="13"/>
          </p:nvPr>
        </p:nvSpPr>
        <p:spPr>
          <a:xfrm>
            <a:off x="1872793" y="1631228"/>
            <a:ext cx="8616099" cy="4705872"/>
          </a:xfrm>
        </p:spPr>
        <p:txBody>
          <a:bodyPr>
            <a:normAutofit fontScale="32500" lnSpcReduction="20000"/>
          </a:bodyPr>
          <a:lstStyle/>
          <a:p>
            <a:pPr marL="342900" indent="-342900">
              <a:lnSpc>
                <a:spcPct val="150000"/>
              </a:lnSpc>
              <a:buFont typeface="Arial" panose="020B0604020202020204" pitchFamily="34" charset="0"/>
              <a:buChar char="•"/>
            </a:pPr>
            <a:r>
              <a:rPr lang="en-GB" sz="4500" spc="10" dirty="0">
                <a:solidFill>
                  <a:srgbClr val="642E8D"/>
                </a:solidFill>
              </a:rPr>
              <a:t>26th March 2020 	Fund launched </a:t>
            </a:r>
          </a:p>
          <a:p>
            <a:pPr marL="342900" indent="-342900">
              <a:lnSpc>
                <a:spcPct val="150000"/>
              </a:lnSpc>
              <a:buFont typeface="Arial" panose="020B0604020202020204" pitchFamily="34" charset="0"/>
              <a:buChar char="•"/>
            </a:pPr>
            <a:r>
              <a:rPr lang="en-GB" sz="4500" spc="10" dirty="0">
                <a:solidFill>
                  <a:srgbClr val="642E8D"/>
                </a:solidFill>
              </a:rPr>
              <a:t>1st April 		First grant awards</a:t>
            </a:r>
          </a:p>
          <a:p>
            <a:pPr marL="342900" indent="-342900">
              <a:lnSpc>
                <a:spcPct val="150000"/>
              </a:lnSpc>
              <a:buFont typeface="Arial" panose="020B0604020202020204" pitchFamily="34" charset="0"/>
              <a:buChar char="•"/>
            </a:pPr>
            <a:r>
              <a:rPr lang="en-GB" sz="4500" spc="10" dirty="0">
                <a:solidFill>
                  <a:srgbClr val="642E8D"/>
                </a:solidFill>
              </a:rPr>
              <a:t>26th June		£1million awarded</a:t>
            </a:r>
          </a:p>
          <a:p>
            <a:pPr marL="342900" indent="-342900">
              <a:lnSpc>
                <a:spcPct val="150000"/>
              </a:lnSpc>
              <a:buFont typeface="Arial" panose="020B0604020202020204" pitchFamily="34" charset="0"/>
              <a:buChar char="•"/>
            </a:pPr>
            <a:r>
              <a:rPr lang="en-GB" sz="4500" spc="10" dirty="0">
                <a:solidFill>
                  <a:srgbClr val="642E8D"/>
                </a:solidFill>
              </a:rPr>
              <a:t>21</a:t>
            </a:r>
            <a:r>
              <a:rPr lang="en-GB" sz="4500" spc="10" baseline="30000" dirty="0">
                <a:solidFill>
                  <a:srgbClr val="642E8D"/>
                </a:solidFill>
              </a:rPr>
              <a:t>st</a:t>
            </a:r>
            <a:r>
              <a:rPr lang="en-GB" sz="4500" spc="10" dirty="0">
                <a:solidFill>
                  <a:srgbClr val="642E8D"/>
                </a:solidFill>
              </a:rPr>
              <a:t> Sept		£2million awarded</a:t>
            </a:r>
          </a:p>
          <a:p>
            <a:pPr marL="342900" indent="-342900">
              <a:lnSpc>
                <a:spcPct val="150000"/>
              </a:lnSpc>
              <a:buFont typeface="Arial" panose="020B0604020202020204" pitchFamily="34" charset="0"/>
              <a:buChar char="•"/>
            </a:pPr>
            <a:r>
              <a:rPr lang="en-GB" sz="4500" b="1" spc="10" dirty="0">
                <a:solidFill>
                  <a:srgbClr val="642E8D"/>
                </a:solidFill>
              </a:rPr>
              <a:t>Surrey Community Fund </a:t>
            </a:r>
            <a:r>
              <a:rPr lang="en-GB" sz="4500" spc="10" dirty="0">
                <a:solidFill>
                  <a:srgbClr val="642E8D"/>
                </a:solidFill>
              </a:rPr>
              <a:t>relaunched</a:t>
            </a:r>
          </a:p>
          <a:p>
            <a:pPr>
              <a:lnSpc>
                <a:spcPct val="150000"/>
              </a:lnSpc>
            </a:pPr>
            <a:r>
              <a:rPr lang="en-GB" sz="4500" spc="10" dirty="0">
                <a:solidFill>
                  <a:srgbClr val="642E8D"/>
                </a:solidFill>
              </a:rPr>
              <a:t>to continue support</a:t>
            </a:r>
          </a:p>
          <a:p>
            <a:pPr marL="342900" indent="-342900">
              <a:lnSpc>
                <a:spcPct val="150000"/>
              </a:lnSpc>
              <a:buFont typeface="Arial" panose="020B0604020202020204" pitchFamily="34" charset="0"/>
              <a:buChar char="•"/>
            </a:pPr>
            <a:endParaRPr lang="en-GB" sz="1800" spc="10" dirty="0">
              <a:solidFill>
                <a:srgbClr val="642E8D"/>
              </a:solidFill>
            </a:endParaRPr>
          </a:p>
          <a:p>
            <a:pPr marL="342900" indent="-342900">
              <a:lnSpc>
                <a:spcPct val="150000"/>
              </a:lnSpc>
              <a:buFont typeface="Arial" panose="020B0604020202020204" pitchFamily="34" charset="0"/>
              <a:buChar char="•"/>
            </a:pPr>
            <a:endParaRPr lang="en-GB" sz="1800" spc="10" dirty="0">
              <a:solidFill>
                <a:srgbClr val="642E8D"/>
              </a:solidFill>
            </a:endParaRPr>
          </a:p>
          <a:p>
            <a:pPr marL="342900" indent="-342900">
              <a:lnSpc>
                <a:spcPct val="150000"/>
              </a:lnSpc>
              <a:buFont typeface="Arial" panose="020B0604020202020204" pitchFamily="34" charset="0"/>
              <a:buChar char="•"/>
            </a:pPr>
            <a:endParaRPr lang="en-GB" sz="1800" spc="10" dirty="0">
              <a:solidFill>
                <a:srgbClr val="642E8D"/>
              </a:solidFill>
            </a:endParaRPr>
          </a:p>
          <a:p>
            <a:pPr marL="342900" indent="-342900">
              <a:lnSpc>
                <a:spcPct val="150000"/>
              </a:lnSpc>
              <a:buFont typeface="Arial" panose="020B0604020202020204" pitchFamily="34" charset="0"/>
              <a:buChar char="•"/>
            </a:pPr>
            <a:endParaRPr lang="en-GB" sz="1800" spc="10" dirty="0">
              <a:solidFill>
                <a:srgbClr val="642E8D"/>
              </a:solidFill>
            </a:endParaRPr>
          </a:p>
          <a:p>
            <a:pPr marL="342900" indent="-342900">
              <a:lnSpc>
                <a:spcPct val="150000"/>
              </a:lnSpc>
              <a:buFont typeface="Arial" panose="020B0604020202020204" pitchFamily="34" charset="0"/>
              <a:buChar char="•"/>
            </a:pPr>
            <a:endParaRPr lang="en-GB" sz="1800" spc="10" dirty="0">
              <a:solidFill>
                <a:srgbClr val="642E8D"/>
              </a:solidFill>
            </a:endParaRPr>
          </a:p>
          <a:p>
            <a:pPr marL="342900" indent="-342900">
              <a:lnSpc>
                <a:spcPct val="150000"/>
              </a:lnSpc>
              <a:buFont typeface="Arial" panose="020B0604020202020204" pitchFamily="34" charset="0"/>
              <a:buChar char="•"/>
            </a:pPr>
            <a:endParaRPr lang="en-GB" sz="1800" spc="10" dirty="0">
              <a:solidFill>
                <a:srgbClr val="642E8D"/>
              </a:solidFill>
            </a:endParaRPr>
          </a:p>
          <a:p>
            <a:pPr marL="342900" indent="-342900">
              <a:lnSpc>
                <a:spcPct val="150000"/>
              </a:lnSpc>
              <a:buFont typeface="Arial" panose="020B0604020202020204" pitchFamily="34" charset="0"/>
              <a:buChar char="•"/>
            </a:pPr>
            <a:endParaRPr lang="en-GB" sz="1800" spc="10" dirty="0">
              <a:solidFill>
                <a:srgbClr val="642E8D"/>
              </a:solidFill>
            </a:endParaRPr>
          </a:p>
          <a:p>
            <a:pPr marL="342900" indent="-342900">
              <a:lnSpc>
                <a:spcPct val="150000"/>
              </a:lnSpc>
              <a:buFont typeface="Arial" panose="020B0604020202020204" pitchFamily="34" charset="0"/>
              <a:buChar char="•"/>
            </a:pPr>
            <a:endParaRPr lang="en-GB" sz="1800" spc="10" dirty="0">
              <a:solidFill>
                <a:srgbClr val="642E8D"/>
              </a:solidFill>
            </a:endParaRPr>
          </a:p>
          <a:p>
            <a:pPr>
              <a:lnSpc>
                <a:spcPct val="150000"/>
              </a:lnSpc>
            </a:pPr>
            <a:endParaRPr lang="en-GB" sz="1800" spc="10" dirty="0">
              <a:solidFill>
                <a:srgbClr val="642E8D"/>
              </a:solidFill>
            </a:endParaRPr>
          </a:p>
          <a:p>
            <a:pPr>
              <a:lnSpc>
                <a:spcPct val="150000"/>
              </a:lnSpc>
            </a:pPr>
            <a:endParaRPr lang="en-GB" sz="1800" spc="10" dirty="0">
              <a:solidFill>
                <a:srgbClr val="642E8D"/>
              </a:solidFill>
            </a:endParaRPr>
          </a:p>
          <a:p>
            <a:pPr>
              <a:lnSpc>
                <a:spcPct val="150000"/>
              </a:lnSpc>
            </a:pPr>
            <a:endParaRPr lang="en-GB" sz="1800" spc="10" dirty="0">
              <a:solidFill>
                <a:srgbClr val="642E8D"/>
              </a:solidFill>
            </a:endParaRPr>
          </a:p>
          <a:p>
            <a:pPr>
              <a:lnSpc>
                <a:spcPct val="150000"/>
              </a:lnSpc>
            </a:pPr>
            <a:endParaRPr lang="en-GB" sz="1800" spc="10" dirty="0">
              <a:solidFill>
                <a:srgbClr val="642E8D"/>
              </a:solidFill>
            </a:endParaRPr>
          </a:p>
          <a:p>
            <a:pPr marL="342900" indent="-342900">
              <a:lnSpc>
                <a:spcPct val="150000"/>
              </a:lnSpc>
              <a:buFont typeface="Arial" panose="020B0604020202020204" pitchFamily="34" charset="0"/>
              <a:buChar char="•"/>
            </a:pPr>
            <a:endParaRPr lang="en-GB" sz="1800" spc="10" dirty="0">
              <a:solidFill>
                <a:srgbClr val="642E8D"/>
              </a:solidFill>
            </a:endParaRPr>
          </a:p>
          <a:p>
            <a:pPr marL="342900" indent="-342900">
              <a:lnSpc>
                <a:spcPct val="150000"/>
              </a:lnSpc>
              <a:buFont typeface="Arial" panose="020B0604020202020204" pitchFamily="34" charset="0"/>
              <a:buChar char="•"/>
            </a:pPr>
            <a:r>
              <a:rPr lang="en-GB" sz="4900" spc="10" dirty="0">
                <a:solidFill>
                  <a:srgbClr val="642E8D"/>
                </a:solidFill>
              </a:rPr>
              <a:t>Coronavirus Response Fund raised £2.75M of which £1.53M was from Surrey Donors</a:t>
            </a:r>
          </a:p>
          <a:p>
            <a:pPr>
              <a:lnSpc>
                <a:spcPct val="150000"/>
              </a:lnSpc>
            </a:pPr>
            <a:endParaRPr lang="en-GB" sz="1800" spc="10" dirty="0">
              <a:solidFill>
                <a:srgbClr val="642E8D"/>
              </a:solidFill>
            </a:endParaRPr>
          </a:p>
          <a:p>
            <a:pPr marL="342900" indent="-342900">
              <a:buFont typeface="Arial" panose="020B0604020202020204" pitchFamily="34" charset="0"/>
              <a:buChar char="•"/>
            </a:pPr>
            <a:endParaRPr lang="en-GB" dirty="0"/>
          </a:p>
        </p:txBody>
      </p:sp>
      <p:sp>
        <p:nvSpPr>
          <p:cNvPr id="6" name="Text Placeholder 5">
            <a:extLst>
              <a:ext uri="{FF2B5EF4-FFF2-40B4-BE49-F238E27FC236}">
                <a16:creationId xmlns:a16="http://schemas.microsoft.com/office/drawing/2014/main" id="{3ABDA9DC-B6E6-4341-B533-AA318B35D82C}"/>
              </a:ext>
            </a:extLst>
          </p:cNvPr>
          <p:cNvSpPr>
            <a:spLocks noGrp="1"/>
          </p:cNvSpPr>
          <p:nvPr>
            <p:ph type="body" sz="quarter" idx="14"/>
          </p:nvPr>
        </p:nvSpPr>
        <p:spPr>
          <a:xfrm>
            <a:off x="1981201" y="180576"/>
            <a:ext cx="6342063" cy="506413"/>
          </a:xfrm>
        </p:spPr>
        <p:txBody>
          <a:bodyPr>
            <a:normAutofit/>
          </a:bodyPr>
          <a:lstStyle/>
          <a:p>
            <a:r>
              <a:rPr lang="en-GB" dirty="0"/>
              <a:t>Together We Can</a:t>
            </a:r>
          </a:p>
        </p:txBody>
      </p:sp>
      <p:graphicFrame>
        <p:nvGraphicFramePr>
          <p:cNvPr id="7" name="Chart 6">
            <a:extLst>
              <a:ext uri="{FF2B5EF4-FFF2-40B4-BE49-F238E27FC236}">
                <a16:creationId xmlns:a16="http://schemas.microsoft.com/office/drawing/2014/main" id="{ADCEC90F-5B21-4C54-A17F-8B83AD13126F}"/>
              </a:ext>
            </a:extLst>
          </p:cNvPr>
          <p:cNvGraphicFramePr>
            <a:graphicFrameLocks/>
          </p:cNvGraphicFramePr>
          <p:nvPr/>
        </p:nvGraphicFramePr>
        <p:xfrm>
          <a:off x="6096000" y="997700"/>
          <a:ext cx="4222750" cy="48647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13010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C6BC44-73E9-4EF1-B7B4-57D9CE479D73}"/>
              </a:ext>
            </a:extLst>
          </p:cNvPr>
          <p:cNvSpPr>
            <a:spLocks noGrp="1"/>
          </p:cNvSpPr>
          <p:nvPr>
            <p:ph type="dt" sz="half" idx="10"/>
          </p:nvPr>
        </p:nvSpPr>
        <p:spPr/>
        <p:txBody>
          <a:bodyPr/>
          <a:lstStyle/>
          <a:p>
            <a:fld id="{A1A7FD2F-64D5-2C48-ACF5-F8C693526D63}" type="datetime1">
              <a:rPr lang="en-GB" smtClean="0"/>
              <a:t>16/03/2022</a:t>
            </a:fld>
            <a:endParaRPr lang="en-US" dirty="0"/>
          </a:p>
        </p:txBody>
      </p:sp>
      <p:sp>
        <p:nvSpPr>
          <p:cNvPr id="3" name="Slide Number Placeholder 2">
            <a:extLst>
              <a:ext uri="{FF2B5EF4-FFF2-40B4-BE49-F238E27FC236}">
                <a16:creationId xmlns:a16="http://schemas.microsoft.com/office/drawing/2014/main" id="{E7678D47-6786-4546-A078-918CF55FFDB8}"/>
              </a:ext>
            </a:extLst>
          </p:cNvPr>
          <p:cNvSpPr>
            <a:spLocks noGrp="1"/>
          </p:cNvSpPr>
          <p:nvPr>
            <p:ph type="sldNum" sz="quarter" idx="12"/>
          </p:nvPr>
        </p:nvSpPr>
        <p:spPr/>
        <p:txBody>
          <a:bodyPr/>
          <a:lstStyle/>
          <a:p>
            <a:fld id="{4E7405B4-230F-6A48-B171-23901E3BE971}" type="slidenum">
              <a:rPr lang="en-US" smtClean="0"/>
              <a:t>75</a:t>
            </a:fld>
            <a:endParaRPr lang="en-US"/>
          </a:p>
        </p:txBody>
      </p:sp>
      <p:sp>
        <p:nvSpPr>
          <p:cNvPr id="4" name="Title 3">
            <a:extLst>
              <a:ext uri="{FF2B5EF4-FFF2-40B4-BE49-F238E27FC236}">
                <a16:creationId xmlns:a16="http://schemas.microsoft.com/office/drawing/2014/main" id="{0A6FD620-88CD-42CA-81C7-C5613C823B83}"/>
              </a:ext>
            </a:extLst>
          </p:cNvPr>
          <p:cNvSpPr>
            <a:spLocks noGrp="1"/>
          </p:cNvSpPr>
          <p:nvPr>
            <p:ph type="ctrTitle"/>
          </p:nvPr>
        </p:nvSpPr>
        <p:spPr/>
        <p:txBody>
          <a:bodyPr/>
          <a:lstStyle/>
          <a:p>
            <a:r>
              <a:rPr lang="en-GB" sz="1800" dirty="0"/>
              <a:t>We are building a strong movement of local philanthropists, connecting them with local charitable organisations to ensure everyone has hope. </a:t>
            </a:r>
          </a:p>
        </p:txBody>
      </p:sp>
      <p:sp>
        <p:nvSpPr>
          <p:cNvPr id="5" name="Content Placeholder 4">
            <a:extLst>
              <a:ext uri="{FF2B5EF4-FFF2-40B4-BE49-F238E27FC236}">
                <a16:creationId xmlns:a16="http://schemas.microsoft.com/office/drawing/2014/main" id="{67C146A9-1138-4582-94AF-610F419182A0}"/>
              </a:ext>
            </a:extLst>
          </p:cNvPr>
          <p:cNvSpPr>
            <a:spLocks noGrp="1"/>
          </p:cNvSpPr>
          <p:nvPr>
            <p:ph sz="quarter" idx="13"/>
          </p:nvPr>
        </p:nvSpPr>
        <p:spPr/>
        <p:txBody>
          <a:bodyPr>
            <a:normAutofit/>
          </a:bodyPr>
          <a:lstStyle/>
          <a:p>
            <a:pPr marL="342900" indent="-342900">
              <a:buFont typeface="Arial" panose="020B0604020202020204" pitchFamily="34" charset="0"/>
              <a:buChar char="•"/>
            </a:pPr>
            <a:r>
              <a:rPr lang="en-GB" dirty="0"/>
              <a:t>We will not waste time – we will explain funding priorities &amp; eligibility clearly </a:t>
            </a:r>
          </a:p>
          <a:p>
            <a:pPr marL="342900" indent="-342900">
              <a:buFont typeface="Arial" panose="020B0604020202020204" pitchFamily="34" charset="0"/>
              <a:buChar char="•"/>
            </a:pPr>
            <a:r>
              <a:rPr lang="en-GB" dirty="0"/>
              <a:t>We will ask for relevant info, but no more</a:t>
            </a:r>
          </a:p>
          <a:p>
            <a:pPr marL="342900" indent="-342900">
              <a:buFont typeface="Arial" panose="020B0604020202020204" pitchFamily="34" charset="0"/>
              <a:buChar char="•"/>
            </a:pPr>
            <a:r>
              <a:rPr lang="en-GB" dirty="0"/>
              <a:t>We will listen to our community and act with urgency</a:t>
            </a:r>
          </a:p>
          <a:p>
            <a:pPr marL="342900" indent="-342900">
              <a:buFont typeface="Arial" panose="020B0604020202020204" pitchFamily="34" charset="0"/>
              <a:buChar char="•"/>
            </a:pPr>
            <a:r>
              <a:rPr lang="en-GB" dirty="0"/>
              <a:t>We will be open and transparent</a:t>
            </a:r>
          </a:p>
          <a:p>
            <a:pPr marL="342900" indent="-342900">
              <a:buFont typeface="Arial" panose="020B0604020202020204" pitchFamily="34" charset="0"/>
              <a:buChar char="•"/>
            </a:pPr>
            <a:r>
              <a:rPr lang="en-GB" dirty="0"/>
              <a:t>We will learn alongside our donors and grant recipients</a:t>
            </a:r>
          </a:p>
        </p:txBody>
      </p:sp>
      <p:sp>
        <p:nvSpPr>
          <p:cNvPr id="6" name="Text Placeholder 5">
            <a:extLst>
              <a:ext uri="{FF2B5EF4-FFF2-40B4-BE49-F238E27FC236}">
                <a16:creationId xmlns:a16="http://schemas.microsoft.com/office/drawing/2014/main" id="{8EBC5265-FF63-4C25-A769-90E1EBF1E487}"/>
              </a:ext>
            </a:extLst>
          </p:cNvPr>
          <p:cNvSpPr>
            <a:spLocks noGrp="1"/>
          </p:cNvSpPr>
          <p:nvPr>
            <p:ph type="body" sz="quarter" idx="14"/>
          </p:nvPr>
        </p:nvSpPr>
        <p:spPr/>
        <p:txBody>
          <a:bodyPr/>
          <a:lstStyle/>
          <a:p>
            <a:r>
              <a:rPr lang="en-GB" dirty="0"/>
              <a:t>Together for Lasting Change - Partnership</a:t>
            </a:r>
          </a:p>
        </p:txBody>
      </p:sp>
      <p:sp>
        <p:nvSpPr>
          <p:cNvPr id="7" name="Content Placeholder 6">
            <a:extLst>
              <a:ext uri="{FF2B5EF4-FFF2-40B4-BE49-F238E27FC236}">
                <a16:creationId xmlns:a16="http://schemas.microsoft.com/office/drawing/2014/main" id="{BF6AE342-83CD-4E87-AF0A-003E829D3E97}"/>
              </a:ext>
            </a:extLst>
          </p:cNvPr>
          <p:cNvSpPr>
            <a:spLocks noGrp="1"/>
          </p:cNvSpPr>
          <p:nvPr>
            <p:ph sz="quarter" idx="15"/>
          </p:nvPr>
        </p:nvSpPr>
        <p:spPr/>
        <p:txBody>
          <a:bodyPr>
            <a:normAutofit lnSpcReduction="10000"/>
          </a:bodyPr>
          <a:lstStyle/>
          <a:p>
            <a:r>
              <a:rPr lang="en-GB" dirty="0"/>
              <a:t>We will be flexible to changing priorities and needs</a:t>
            </a:r>
          </a:p>
          <a:p>
            <a:r>
              <a:rPr lang="en-GB" dirty="0"/>
              <a:t>We will focus on enabling lasting change and be realistic about our reporting requirements</a:t>
            </a:r>
          </a:p>
          <a:p>
            <a:r>
              <a:rPr lang="en-GB" dirty="0"/>
              <a:t>We will give applicants the freedom to bring solutions to us </a:t>
            </a:r>
          </a:p>
          <a:p>
            <a:r>
              <a:rPr lang="en-GB" dirty="0"/>
              <a:t>We will support our donors through their lifetime of giving</a:t>
            </a:r>
          </a:p>
          <a:p>
            <a:r>
              <a:rPr lang="en-GB" dirty="0"/>
              <a:t>We will convene partners to facilitate working together to address our biggest challenges</a:t>
            </a:r>
          </a:p>
        </p:txBody>
      </p:sp>
    </p:spTree>
    <p:extLst>
      <p:ext uri="{BB962C8B-B14F-4D97-AF65-F5344CB8AC3E}">
        <p14:creationId xmlns:p14="http://schemas.microsoft.com/office/powerpoint/2010/main" val="8979542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7FD2F-64D5-2C48-ACF5-F8C693526D63}" type="datetime1">
              <a:rPr lang="en-GB" smtClean="0"/>
              <a:t>16/03/2022</a:t>
            </a:fld>
            <a:endParaRPr lang="en-US" dirty="0"/>
          </a:p>
        </p:txBody>
      </p:sp>
      <p:sp>
        <p:nvSpPr>
          <p:cNvPr id="3" name="Slide Number Placeholder 2"/>
          <p:cNvSpPr>
            <a:spLocks noGrp="1"/>
          </p:cNvSpPr>
          <p:nvPr>
            <p:ph type="sldNum" sz="quarter" idx="12"/>
          </p:nvPr>
        </p:nvSpPr>
        <p:spPr/>
        <p:txBody>
          <a:bodyPr/>
          <a:lstStyle/>
          <a:p>
            <a:fld id="{4E7405B4-230F-6A48-B171-23901E3BE971}" type="slidenum">
              <a:rPr lang="en-US" smtClean="0"/>
              <a:t>76</a:t>
            </a:fld>
            <a:endParaRPr lang="en-US"/>
          </a:p>
        </p:txBody>
      </p:sp>
      <p:sp>
        <p:nvSpPr>
          <p:cNvPr id="4" name="Title 3"/>
          <p:cNvSpPr>
            <a:spLocks noGrp="1"/>
          </p:cNvSpPr>
          <p:nvPr>
            <p:ph type="ctrTitle"/>
          </p:nvPr>
        </p:nvSpPr>
        <p:spPr/>
        <p:txBody>
          <a:bodyPr/>
          <a:lstStyle/>
          <a:p>
            <a:r>
              <a:rPr lang="en-US" sz="2000" dirty="0"/>
              <a:t>Impact of the Covid pandemic on families in mental health crisis in Surrey</a:t>
            </a:r>
          </a:p>
        </p:txBody>
      </p:sp>
      <p:sp>
        <p:nvSpPr>
          <p:cNvPr id="6" name="Text Placeholder 5"/>
          <p:cNvSpPr>
            <a:spLocks noGrp="1"/>
          </p:cNvSpPr>
          <p:nvPr>
            <p:ph type="body" sz="quarter" idx="14"/>
          </p:nvPr>
        </p:nvSpPr>
        <p:spPr/>
        <p:txBody>
          <a:bodyPr>
            <a:normAutofit fontScale="70000" lnSpcReduction="20000"/>
          </a:bodyPr>
          <a:lstStyle/>
          <a:p>
            <a:r>
              <a:rPr lang="en-US" dirty="0"/>
              <a:t>We need a step-change difference in wrap-around Mental Health support for children, young people and their families suffering in Surrey</a:t>
            </a:r>
          </a:p>
        </p:txBody>
      </p:sp>
      <p:graphicFrame>
        <p:nvGraphicFramePr>
          <p:cNvPr id="12" name="Content Placeholder 11">
            <a:extLst>
              <a:ext uri="{FF2B5EF4-FFF2-40B4-BE49-F238E27FC236}">
                <a16:creationId xmlns:a16="http://schemas.microsoft.com/office/drawing/2014/main" id="{2CFA16ED-2294-481C-96B2-1A51CCE123F5}"/>
              </a:ext>
            </a:extLst>
          </p:cNvPr>
          <p:cNvGraphicFramePr>
            <a:graphicFrameLocks noGrp="1"/>
          </p:cNvGraphicFramePr>
          <p:nvPr>
            <p:ph sz="quarter" idx="13"/>
          </p:nvPr>
        </p:nvGraphicFramePr>
        <p:xfrm>
          <a:off x="1981200" y="1793876"/>
          <a:ext cx="8229600" cy="4543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2461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7FD2F-64D5-2C48-ACF5-F8C693526D63}" type="datetime1">
              <a:rPr lang="en-GB" smtClean="0"/>
              <a:t>16/03/2022</a:t>
            </a:fld>
            <a:endParaRPr lang="en-US" dirty="0"/>
          </a:p>
        </p:txBody>
      </p:sp>
      <p:sp>
        <p:nvSpPr>
          <p:cNvPr id="3" name="Slide Number Placeholder 2"/>
          <p:cNvSpPr>
            <a:spLocks noGrp="1"/>
          </p:cNvSpPr>
          <p:nvPr>
            <p:ph type="sldNum" sz="quarter" idx="12"/>
          </p:nvPr>
        </p:nvSpPr>
        <p:spPr/>
        <p:txBody>
          <a:bodyPr/>
          <a:lstStyle/>
          <a:p>
            <a:fld id="{4E7405B4-230F-6A48-B171-23901E3BE971}" type="slidenum">
              <a:rPr lang="en-US" smtClean="0"/>
              <a:t>77</a:t>
            </a:fld>
            <a:endParaRPr lang="en-US"/>
          </a:p>
        </p:txBody>
      </p:sp>
      <p:sp>
        <p:nvSpPr>
          <p:cNvPr id="4" name="Title 3"/>
          <p:cNvSpPr>
            <a:spLocks noGrp="1"/>
          </p:cNvSpPr>
          <p:nvPr>
            <p:ph type="ctrTitle"/>
          </p:nvPr>
        </p:nvSpPr>
        <p:spPr/>
        <p:txBody>
          <a:bodyPr/>
          <a:lstStyle/>
          <a:p>
            <a:r>
              <a:rPr lang="en-US" dirty="0"/>
              <a:t>Funding differently</a:t>
            </a:r>
          </a:p>
        </p:txBody>
      </p:sp>
      <p:sp>
        <p:nvSpPr>
          <p:cNvPr id="6" name="Text Placeholder 5"/>
          <p:cNvSpPr>
            <a:spLocks noGrp="1"/>
          </p:cNvSpPr>
          <p:nvPr>
            <p:ph type="body" sz="quarter" idx="14"/>
          </p:nvPr>
        </p:nvSpPr>
        <p:spPr/>
        <p:txBody>
          <a:bodyPr/>
          <a:lstStyle/>
          <a:p>
            <a:r>
              <a:rPr lang="en-US" dirty="0"/>
              <a:t>How can CFS support?</a:t>
            </a:r>
          </a:p>
        </p:txBody>
      </p:sp>
      <p:graphicFrame>
        <p:nvGraphicFramePr>
          <p:cNvPr id="8" name="Content Placeholder 7">
            <a:extLst>
              <a:ext uri="{FF2B5EF4-FFF2-40B4-BE49-F238E27FC236}">
                <a16:creationId xmlns:a16="http://schemas.microsoft.com/office/drawing/2014/main" id="{7D5887CE-14AB-47F3-ABC5-77C9110541EA}"/>
              </a:ext>
            </a:extLst>
          </p:cNvPr>
          <p:cNvGraphicFramePr>
            <a:graphicFrameLocks noGrp="1"/>
          </p:cNvGraphicFramePr>
          <p:nvPr>
            <p:ph sz="quarter" idx="13"/>
          </p:nvPr>
        </p:nvGraphicFramePr>
        <p:xfrm>
          <a:off x="2057400" y="1793876"/>
          <a:ext cx="8229600" cy="4543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31824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82A149-BA48-4A39-992E-57E81E0C4D04}"/>
              </a:ext>
            </a:extLst>
          </p:cNvPr>
          <p:cNvSpPr>
            <a:spLocks noGrp="1"/>
          </p:cNvSpPr>
          <p:nvPr>
            <p:ph type="dt" sz="half" idx="10"/>
          </p:nvPr>
        </p:nvSpPr>
        <p:spPr/>
        <p:txBody>
          <a:bodyPr/>
          <a:lstStyle/>
          <a:p>
            <a:fld id="{A1A7FD2F-64D5-2C48-ACF5-F8C693526D63}" type="datetime1">
              <a:rPr lang="en-GB" smtClean="0"/>
              <a:t>16/03/2022</a:t>
            </a:fld>
            <a:endParaRPr lang="en-US" dirty="0"/>
          </a:p>
        </p:txBody>
      </p:sp>
      <p:sp>
        <p:nvSpPr>
          <p:cNvPr id="3" name="Slide Number Placeholder 2">
            <a:extLst>
              <a:ext uri="{FF2B5EF4-FFF2-40B4-BE49-F238E27FC236}">
                <a16:creationId xmlns:a16="http://schemas.microsoft.com/office/drawing/2014/main" id="{F2145992-4759-47B3-A582-3F9033504648}"/>
              </a:ext>
            </a:extLst>
          </p:cNvPr>
          <p:cNvSpPr>
            <a:spLocks noGrp="1"/>
          </p:cNvSpPr>
          <p:nvPr>
            <p:ph type="sldNum" sz="quarter" idx="12"/>
          </p:nvPr>
        </p:nvSpPr>
        <p:spPr/>
        <p:txBody>
          <a:bodyPr/>
          <a:lstStyle/>
          <a:p>
            <a:fld id="{4E7405B4-230F-6A48-B171-23901E3BE971}" type="slidenum">
              <a:rPr lang="en-US" smtClean="0"/>
              <a:t>78</a:t>
            </a:fld>
            <a:endParaRPr lang="en-US"/>
          </a:p>
        </p:txBody>
      </p:sp>
      <p:sp>
        <p:nvSpPr>
          <p:cNvPr id="7" name="Title 6">
            <a:extLst>
              <a:ext uri="{FF2B5EF4-FFF2-40B4-BE49-F238E27FC236}">
                <a16:creationId xmlns:a16="http://schemas.microsoft.com/office/drawing/2014/main" id="{6CFD800E-B4D9-4058-9898-AEBDCAA5A05F}"/>
              </a:ext>
            </a:extLst>
          </p:cNvPr>
          <p:cNvSpPr>
            <a:spLocks noGrp="1"/>
          </p:cNvSpPr>
          <p:nvPr>
            <p:ph type="ctrTitle"/>
          </p:nvPr>
        </p:nvSpPr>
        <p:spPr/>
        <p:txBody>
          <a:bodyPr/>
          <a:lstStyle/>
          <a:p>
            <a:r>
              <a:rPr lang="en-GB" sz="2400" dirty="0"/>
              <a:t>Listening, convening, call to arms</a:t>
            </a:r>
            <a:br>
              <a:rPr lang="en-GB" sz="2400" dirty="0"/>
            </a:br>
            <a:endParaRPr lang="en-GB" dirty="0"/>
          </a:p>
        </p:txBody>
      </p:sp>
      <p:pic>
        <p:nvPicPr>
          <p:cNvPr id="12" name="Content Placeholder 11" descr="A group of children playing on the floor&#10;&#10;Description automatically generated with low confidence">
            <a:extLst>
              <a:ext uri="{FF2B5EF4-FFF2-40B4-BE49-F238E27FC236}">
                <a16:creationId xmlns:a16="http://schemas.microsoft.com/office/drawing/2014/main" id="{DF42582E-0A20-4DE8-8F1D-F2F2148F092B}"/>
              </a:ext>
            </a:extLst>
          </p:cNvPr>
          <p:cNvPicPr>
            <a:picLocks noGrp="1" noChangeAspect="1"/>
          </p:cNvPicPr>
          <p:nvPr>
            <p:ph sz="quarter" idx="13"/>
          </p:nvPr>
        </p:nvPicPr>
        <p:blipFill>
          <a:blip r:embed="rId2"/>
          <a:stretch>
            <a:fillRect/>
          </a:stretch>
        </p:blipFill>
        <p:spPr>
          <a:xfrm>
            <a:off x="1981201" y="2775099"/>
            <a:ext cx="3857625" cy="2419052"/>
          </a:xfrm>
        </p:spPr>
      </p:pic>
      <p:sp>
        <p:nvSpPr>
          <p:cNvPr id="9" name="Text Placeholder 8">
            <a:extLst>
              <a:ext uri="{FF2B5EF4-FFF2-40B4-BE49-F238E27FC236}">
                <a16:creationId xmlns:a16="http://schemas.microsoft.com/office/drawing/2014/main" id="{789B80F7-73CB-46C8-9642-1FE9C97224D0}"/>
              </a:ext>
            </a:extLst>
          </p:cNvPr>
          <p:cNvSpPr>
            <a:spLocks noGrp="1"/>
          </p:cNvSpPr>
          <p:nvPr>
            <p:ph type="body" sz="quarter" idx="14"/>
          </p:nvPr>
        </p:nvSpPr>
        <p:spPr/>
        <p:txBody>
          <a:bodyPr/>
          <a:lstStyle/>
          <a:p>
            <a:r>
              <a:rPr lang="en-GB" dirty="0"/>
              <a:t>How will we bring about change 1</a:t>
            </a:r>
          </a:p>
        </p:txBody>
      </p:sp>
      <p:sp>
        <p:nvSpPr>
          <p:cNvPr id="10" name="Content Placeholder 9">
            <a:extLst>
              <a:ext uri="{FF2B5EF4-FFF2-40B4-BE49-F238E27FC236}">
                <a16:creationId xmlns:a16="http://schemas.microsoft.com/office/drawing/2014/main" id="{5A51D8EF-5E9D-479C-8C67-43F5E717FC6A}"/>
              </a:ext>
            </a:extLst>
          </p:cNvPr>
          <p:cNvSpPr>
            <a:spLocks noGrp="1"/>
          </p:cNvSpPr>
          <p:nvPr>
            <p:ph sz="quarter" idx="15"/>
          </p:nvPr>
        </p:nvSpPr>
        <p:spPr/>
        <p:txBody>
          <a:bodyPr>
            <a:normAutofit/>
          </a:bodyPr>
          <a:lstStyle/>
          <a:p>
            <a:pPr lvl="0"/>
            <a:r>
              <a:rPr lang="en-GB" sz="2400" dirty="0"/>
              <a:t>Listening to charities and community groups about funding gaps</a:t>
            </a:r>
          </a:p>
          <a:p>
            <a:pPr lvl="0"/>
            <a:r>
              <a:rPr lang="en-GB" sz="2400" dirty="0"/>
              <a:t>Listen to public and voluntary sector on where the needs are</a:t>
            </a:r>
          </a:p>
          <a:p>
            <a:pPr lvl="0"/>
            <a:r>
              <a:rPr lang="en-GB" sz="2400" dirty="0"/>
              <a:t>Learn from what has been funded in the last 2 years – what works and how can we nurture and grow those programmes</a:t>
            </a:r>
          </a:p>
          <a:p>
            <a:pPr lvl="0"/>
            <a:r>
              <a:rPr lang="en-GB" dirty="0"/>
              <a:t>Work in synergy with the public sector reforms</a:t>
            </a:r>
            <a:endParaRPr lang="en-GB" sz="2400" dirty="0"/>
          </a:p>
          <a:p>
            <a:endParaRPr lang="en-GB" dirty="0"/>
          </a:p>
        </p:txBody>
      </p:sp>
    </p:spTree>
    <p:extLst>
      <p:ext uri="{BB962C8B-B14F-4D97-AF65-F5344CB8AC3E}">
        <p14:creationId xmlns:p14="http://schemas.microsoft.com/office/powerpoint/2010/main" val="21084682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AEB8C-E6D9-4048-BD62-4A58FBE49E3F}"/>
              </a:ext>
            </a:extLst>
          </p:cNvPr>
          <p:cNvSpPr>
            <a:spLocks noGrp="1"/>
          </p:cNvSpPr>
          <p:nvPr>
            <p:ph type="dt" sz="half" idx="10"/>
          </p:nvPr>
        </p:nvSpPr>
        <p:spPr/>
        <p:txBody>
          <a:bodyPr/>
          <a:lstStyle/>
          <a:p>
            <a:fld id="{A1A7FD2F-64D5-2C48-ACF5-F8C693526D63}" type="datetime1">
              <a:rPr lang="en-GB" smtClean="0"/>
              <a:t>16/03/2022</a:t>
            </a:fld>
            <a:endParaRPr lang="en-US" dirty="0"/>
          </a:p>
        </p:txBody>
      </p:sp>
      <p:sp>
        <p:nvSpPr>
          <p:cNvPr id="3" name="Slide Number Placeholder 2">
            <a:extLst>
              <a:ext uri="{FF2B5EF4-FFF2-40B4-BE49-F238E27FC236}">
                <a16:creationId xmlns:a16="http://schemas.microsoft.com/office/drawing/2014/main" id="{459DCFA8-6F3E-4A44-8F31-44B35BD79C17}"/>
              </a:ext>
            </a:extLst>
          </p:cNvPr>
          <p:cNvSpPr>
            <a:spLocks noGrp="1"/>
          </p:cNvSpPr>
          <p:nvPr>
            <p:ph type="sldNum" sz="quarter" idx="12"/>
          </p:nvPr>
        </p:nvSpPr>
        <p:spPr/>
        <p:txBody>
          <a:bodyPr/>
          <a:lstStyle/>
          <a:p>
            <a:fld id="{4E7405B4-230F-6A48-B171-23901E3BE971}" type="slidenum">
              <a:rPr lang="en-US" smtClean="0"/>
              <a:t>79</a:t>
            </a:fld>
            <a:endParaRPr lang="en-US"/>
          </a:p>
        </p:txBody>
      </p:sp>
      <p:sp>
        <p:nvSpPr>
          <p:cNvPr id="4" name="Title 3">
            <a:extLst>
              <a:ext uri="{FF2B5EF4-FFF2-40B4-BE49-F238E27FC236}">
                <a16:creationId xmlns:a16="http://schemas.microsoft.com/office/drawing/2014/main" id="{939765FE-F4DD-4BF6-9393-ACCB7C9029B7}"/>
              </a:ext>
            </a:extLst>
          </p:cNvPr>
          <p:cNvSpPr>
            <a:spLocks noGrp="1"/>
          </p:cNvSpPr>
          <p:nvPr>
            <p:ph type="ctrTitle"/>
          </p:nvPr>
        </p:nvSpPr>
        <p:spPr/>
        <p:txBody>
          <a:bodyPr/>
          <a:lstStyle/>
          <a:p>
            <a:r>
              <a:rPr lang="en-GB" sz="4000" dirty="0"/>
              <a:t>Funding differently</a:t>
            </a:r>
            <a:br>
              <a:rPr lang="en-GB" sz="4000" dirty="0"/>
            </a:br>
            <a:endParaRPr lang="en-GB" dirty="0"/>
          </a:p>
        </p:txBody>
      </p:sp>
      <p:pic>
        <p:nvPicPr>
          <p:cNvPr id="9" name="Content Placeholder 8" descr="A group of people standing around a table with food on it&#10;&#10;Description automatically generated with medium confidence">
            <a:extLst>
              <a:ext uri="{FF2B5EF4-FFF2-40B4-BE49-F238E27FC236}">
                <a16:creationId xmlns:a16="http://schemas.microsoft.com/office/drawing/2014/main" id="{7F11040F-00CB-41C8-AF28-E7E4CE856123}"/>
              </a:ext>
            </a:extLst>
          </p:cNvPr>
          <p:cNvPicPr>
            <a:picLocks noGrp="1" noChangeAspect="1"/>
          </p:cNvPicPr>
          <p:nvPr>
            <p:ph sz="quarter" idx="13"/>
          </p:nvPr>
        </p:nvPicPr>
        <p:blipFill>
          <a:blip r:embed="rId2"/>
          <a:stretch>
            <a:fillRect/>
          </a:stretch>
        </p:blipFill>
        <p:spPr>
          <a:xfrm>
            <a:off x="1981201" y="2637690"/>
            <a:ext cx="3857625" cy="2892308"/>
          </a:xfrm>
        </p:spPr>
      </p:pic>
      <p:sp>
        <p:nvSpPr>
          <p:cNvPr id="6" name="Text Placeholder 5">
            <a:extLst>
              <a:ext uri="{FF2B5EF4-FFF2-40B4-BE49-F238E27FC236}">
                <a16:creationId xmlns:a16="http://schemas.microsoft.com/office/drawing/2014/main" id="{17D6BFA9-CDE2-448A-A438-73F213697ECE}"/>
              </a:ext>
            </a:extLst>
          </p:cNvPr>
          <p:cNvSpPr>
            <a:spLocks noGrp="1"/>
          </p:cNvSpPr>
          <p:nvPr>
            <p:ph type="body" sz="quarter" idx="14"/>
          </p:nvPr>
        </p:nvSpPr>
        <p:spPr/>
        <p:txBody>
          <a:bodyPr/>
          <a:lstStyle/>
          <a:p>
            <a:r>
              <a:rPr lang="en-GB" dirty="0"/>
              <a:t>How will we bring about change 2</a:t>
            </a:r>
          </a:p>
        </p:txBody>
      </p:sp>
      <p:sp>
        <p:nvSpPr>
          <p:cNvPr id="7" name="Content Placeholder 6">
            <a:extLst>
              <a:ext uri="{FF2B5EF4-FFF2-40B4-BE49-F238E27FC236}">
                <a16:creationId xmlns:a16="http://schemas.microsoft.com/office/drawing/2014/main" id="{7FB4C11D-C8E3-433C-962E-9DFA142D5CF5}"/>
              </a:ext>
            </a:extLst>
          </p:cNvPr>
          <p:cNvSpPr>
            <a:spLocks noGrp="1"/>
          </p:cNvSpPr>
          <p:nvPr>
            <p:ph sz="quarter" idx="15"/>
          </p:nvPr>
        </p:nvSpPr>
        <p:spPr/>
        <p:txBody>
          <a:bodyPr/>
          <a:lstStyle/>
          <a:p>
            <a:pPr lvl="0"/>
            <a:r>
              <a:rPr lang="en-GB" sz="2400" dirty="0"/>
              <a:t>5 year grant funding – enable work to get properly off the ground</a:t>
            </a:r>
          </a:p>
          <a:p>
            <a:pPr lvl="0"/>
            <a:r>
              <a:rPr lang="en-GB" sz="2400" dirty="0"/>
              <a:t>larger grants (£50+ p.a.) to enable significant change</a:t>
            </a:r>
          </a:p>
          <a:p>
            <a:pPr lvl="0"/>
            <a:r>
              <a:rPr lang="en-GB" sz="2400" dirty="0"/>
              <a:t>Target £2M – already raised £0.6M and SCC agreed to Match</a:t>
            </a:r>
          </a:p>
          <a:p>
            <a:pPr lvl="0"/>
            <a:r>
              <a:rPr lang="en-GB" sz="2400" dirty="0"/>
              <a:t>Giving Circle – donors learn alongside grant-recipients</a:t>
            </a:r>
          </a:p>
          <a:p>
            <a:endParaRPr lang="en-GB" dirty="0"/>
          </a:p>
        </p:txBody>
      </p:sp>
    </p:spTree>
    <p:extLst>
      <p:ext uri="{BB962C8B-B14F-4D97-AF65-F5344CB8AC3E}">
        <p14:creationId xmlns:p14="http://schemas.microsoft.com/office/powerpoint/2010/main" val="79595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5" y="381380"/>
            <a:ext cx="7000875" cy="922130"/>
          </a:xfrm>
        </p:spPr>
        <p:txBody>
          <a:bodyPr/>
          <a:lstStyle/>
          <a:p>
            <a:r>
              <a:rPr lang="en-GB" dirty="0"/>
              <a:t>Evidence-based vulnerability factors for permanent school exclusion</a:t>
            </a:r>
          </a:p>
        </p:txBody>
      </p:sp>
      <p:sp>
        <p:nvSpPr>
          <p:cNvPr id="4" name="Content Placeholder 3"/>
          <p:cNvSpPr>
            <a:spLocks noGrp="1"/>
          </p:cNvSpPr>
          <p:nvPr>
            <p:ph idx="1"/>
          </p:nvPr>
        </p:nvSpPr>
        <p:spPr>
          <a:xfrm>
            <a:off x="1666875" y="1458102"/>
            <a:ext cx="8772526" cy="5037948"/>
          </a:xfrm>
        </p:spPr>
        <p:txBody>
          <a:bodyPr/>
          <a:lstStyle/>
          <a:p>
            <a:pPr marL="285750" indent="-285750">
              <a:buFont typeface="Arial" panose="020B0604020202020204" pitchFamily="34" charset="0"/>
              <a:buChar char="•"/>
            </a:pPr>
            <a:r>
              <a:rPr lang="en-GB" sz="2400" dirty="0"/>
              <a:t>Boys, a history of contact with social care services, from disadvantaged communities, SEN statements </a:t>
            </a:r>
            <a:r>
              <a:rPr lang="en-GB" dirty="0"/>
              <a:t>(Timpson Review,2019)</a:t>
            </a:r>
          </a:p>
          <a:p>
            <a:pPr marL="285750" indent="-285750">
              <a:buFont typeface="Arial" panose="020B0604020202020204" pitchFamily="34" charset="0"/>
              <a:buChar char="•"/>
            </a:pPr>
            <a:r>
              <a:rPr lang="en-GB" sz="2400" dirty="0"/>
              <a:t>Adverse childhood experiences: neglect, abuse, being supported by or under the care of Local Authority services </a:t>
            </a:r>
            <a:r>
              <a:rPr lang="en-GB" dirty="0"/>
              <a:t>(Scottish Government, 2018)</a:t>
            </a:r>
          </a:p>
          <a:p>
            <a:pPr marL="285750" indent="-285750">
              <a:buFont typeface="Arial" panose="020B0604020202020204" pitchFamily="34" charset="0"/>
              <a:buChar char="•"/>
            </a:pPr>
            <a:r>
              <a:rPr lang="en-GB" sz="2400" dirty="0"/>
              <a:t>Gypsy/Romany, Travellers of Irish heritage, Caribbean children, deprivation </a:t>
            </a:r>
            <a:r>
              <a:rPr lang="en-GB" dirty="0"/>
              <a:t>(Department for Education, 2017; 2019; 2020)</a:t>
            </a:r>
          </a:p>
          <a:p>
            <a:pPr marL="285750" indent="-285750">
              <a:buFont typeface="Arial" panose="020B0604020202020204" pitchFamily="34" charset="0"/>
              <a:buChar char="•"/>
            </a:pPr>
            <a:r>
              <a:rPr lang="en-GB" sz="2400" dirty="0"/>
              <a:t>Mixed White/Black Caribbean children were the dual ethnicity group at highest risk of exclusion </a:t>
            </a:r>
            <a:r>
              <a:rPr lang="en-GB" dirty="0"/>
              <a:t>(Lewis &amp; </a:t>
            </a:r>
            <a:r>
              <a:rPr lang="en-GB" dirty="0" err="1"/>
              <a:t>Demie</a:t>
            </a:r>
            <a:r>
              <a:rPr lang="en-GB" dirty="0"/>
              <a:t>, 2019)</a:t>
            </a:r>
          </a:p>
          <a:p>
            <a:pPr marL="285750" indent="-285750">
              <a:buFont typeface="Arial" panose="020B0604020202020204" pitchFamily="34" charset="0"/>
              <a:buChar char="•"/>
            </a:pPr>
            <a:r>
              <a:rPr lang="en-GB" sz="2400" dirty="0"/>
              <a:t>Girls from Black and Mixed (White) Caribbean heritages </a:t>
            </a:r>
            <a:r>
              <a:rPr lang="en-GB" dirty="0"/>
              <a:t>(Agenda, 2021)</a:t>
            </a:r>
          </a:p>
          <a:p>
            <a:pPr marL="285750" indent="-285750">
              <a:buFont typeface="Arial" panose="020B0604020202020204" pitchFamily="34" charset="0"/>
              <a:buChar char="•"/>
            </a:pPr>
            <a:r>
              <a:rPr lang="en-GB" sz="2400" dirty="0">
                <a:solidFill>
                  <a:schemeClr val="accent1"/>
                </a:solidFill>
              </a:rPr>
              <a:t>Subjective experience of social exclusion has a detrimental impact on mental health </a:t>
            </a:r>
            <a:r>
              <a:rPr lang="en-GB" dirty="0">
                <a:solidFill>
                  <a:schemeClr val="accent1"/>
                </a:solidFill>
              </a:rPr>
              <a:t>(</a:t>
            </a:r>
            <a:r>
              <a:rPr lang="en-GB" dirty="0" err="1">
                <a:solidFill>
                  <a:schemeClr val="accent1"/>
                </a:solidFill>
              </a:rPr>
              <a:t>Arslan</a:t>
            </a:r>
            <a:r>
              <a:rPr lang="en-GB" dirty="0">
                <a:solidFill>
                  <a:schemeClr val="accent1"/>
                </a:solidFill>
              </a:rPr>
              <a:t>, 2021) </a:t>
            </a:r>
          </a:p>
        </p:txBody>
      </p:sp>
    </p:spTree>
    <p:extLst>
      <p:ext uri="{BB962C8B-B14F-4D97-AF65-F5344CB8AC3E}">
        <p14:creationId xmlns:p14="http://schemas.microsoft.com/office/powerpoint/2010/main" val="40471399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71CB5-02D3-4A6F-80AC-EDBA4A305C59}"/>
              </a:ext>
            </a:extLst>
          </p:cNvPr>
          <p:cNvSpPr>
            <a:spLocks noGrp="1"/>
          </p:cNvSpPr>
          <p:nvPr>
            <p:ph type="dt" sz="half" idx="10"/>
          </p:nvPr>
        </p:nvSpPr>
        <p:spPr/>
        <p:txBody>
          <a:bodyPr/>
          <a:lstStyle/>
          <a:p>
            <a:fld id="{A1A7FD2F-64D5-2C48-ACF5-F8C693526D63}" type="datetime1">
              <a:rPr lang="en-GB" smtClean="0"/>
              <a:t>16/03/2022</a:t>
            </a:fld>
            <a:endParaRPr lang="en-US" dirty="0"/>
          </a:p>
        </p:txBody>
      </p:sp>
      <p:sp>
        <p:nvSpPr>
          <p:cNvPr id="3" name="Slide Number Placeholder 2">
            <a:extLst>
              <a:ext uri="{FF2B5EF4-FFF2-40B4-BE49-F238E27FC236}">
                <a16:creationId xmlns:a16="http://schemas.microsoft.com/office/drawing/2014/main" id="{6046D85B-D1F8-4609-95D6-CEE399882571}"/>
              </a:ext>
            </a:extLst>
          </p:cNvPr>
          <p:cNvSpPr>
            <a:spLocks noGrp="1"/>
          </p:cNvSpPr>
          <p:nvPr>
            <p:ph type="sldNum" sz="quarter" idx="12"/>
          </p:nvPr>
        </p:nvSpPr>
        <p:spPr/>
        <p:txBody>
          <a:bodyPr/>
          <a:lstStyle/>
          <a:p>
            <a:fld id="{4E7405B4-230F-6A48-B171-23901E3BE971}" type="slidenum">
              <a:rPr lang="en-US" smtClean="0"/>
              <a:t>80</a:t>
            </a:fld>
            <a:endParaRPr lang="en-US"/>
          </a:p>
        </p:txBody>
      </p:sp>
      <p:sp>
        <p:nvSpPr>
          <p:cNvPr id="4" name="Title 3">
            <a:extLst>
              <a:ext uri="{FF2B5EF4-FFF2-40B4-BE49-F238E27FC236}">
                <a16:creationId xmlns:a16="http://schemas.microsoft.com/office/drawing/2014/main" id="{F49E5260-EBFE-4DEB-BD88-C99584CB2DB0}"/>
              </a:ext>
            </a:extLst>
          </p:cNvPr>
          <p:cNvSpPr>
            <a:spLocks noGrp="1"/>
          </p:cNvSpPr>
          <p:nvPr>
            <p:ph type="ctrTitle"/>
          </p:nvPr>
        </p:nvSpPr>
        <p:spPr/>
        <p:txBody>
          <a:bodyPr/>
          <a:lstStyle/>
          <a:p>
            <a:r>
              <a:rPr lang="en-GB" sz="4000" dirty="0"/>
              <a:t>What will success look like?</a:t>
            </a:r>
            <a:br>
              <a:rPr lang="en-GB" sz="4000" dirty="0"/>
            </a:br>
            <a:endParaRPr lang="en-GB" dirty="0"/>
          </a:p>
        </p:txBody>
      </p:sp>
      <p:sp>
        <p:nvSpPr>
          <p:cNvPr id="5" name="Content Placeholder 4">
            <a:extLst>
              <a:ext uri="{FF2B5EF4-FFF2-40B4-BE49-F238E27FC236}">
                <a16:creationId xmlns:a16="http://schemas.microsoft.com/office/drawing/2014/main" id="{AA8A8A1D-B32E-4334-90E3-13D486437985}"/>
              </a:ext>
            </a:extLst>
          </p:cNvPr>
          <p:cNvSpPr>
            <a:spLocks noGrp="1"/>
          </p:cNvSpPr>
          <p:nvPr>
            <p:ph sz="quarter" idx="13"/>
          </p:nvPr>
        </p:nvSpPr>
        <p:spPr/>
        <p:txBody>
          <a:bodyPr>
            <a:normAutofit fontScale="92500" lnSpcReduction="10000"/>
          </a:bodyPr>
          <a:lstStyle/>
          <a:p>
            <a:pPr marL="342900" lvl="0" indent="-342900">
              <a:buFont typeface="Wingdings" panose="05000000000000000000" pitchFamily="2" charset="2"/>
              <a:buChar char="Ø"/>
            </a:pPr>
            <a:r>
              <a:rPr lang="en-GB" dirty="0"/>
              <a:t>Specifically fund projects that enable a step-change</a:t>
            </a:r>
          </a:p>
          <a:p>
            <a:pPr lvl="0"/>
            <a:r>
              <a:rPr lang="en-GB" dirty="0"/>
              <a:t>e.g. </a:t>
            </a:r>
            <a:r>
              <a:rPr lang="en-GB" b="1" dirty="0"/>
              <a:t>Collaborations</a:t>
            </a:r>
            <a:r>
              <a:rPr lang="en-GB" dirty="0"/>
              <a:t> between a number of organisations to share best-practice</a:t>
            </a:r>
          </a:p>
          <a:p>
            <a:pPr lvl="0"/>
            <a:r>
              <a:rPr lang="en-GB" dirty="0"/>
              <a:t>e.g. Supporting </a:t>
            </a:r>
            <a:r>
              <a:rPr lang="en-GB" b="1" dirty="0"/>
              <a:t>scale-up</a:t>
            </a:r>
            <a:r>
              <a:rPr lang="en-GB" dirty="0"/>
              <a:t> – taking good ideas to a wider geographic area or significantly expanding number of beneficiaries reached</a:t>
            </a:r>
          </a:p>
          <a:p>
            <a:pPr lvl="0"/>
            <a:endParaRPr lang="en-GB" dirty="0"/>
          </a:p>
          <a:p>
            <a:pPr marL="342900" lvl="0" indent="-342900">
              <a:buFont typeface="Wingdings" panose="05000000000000000000" pitchFamily="2" charset="2"/>
              <a:buChar char="Ø"/>
            </a:pPr>
            <a:r>
              <a:rPr lang="en-GB" dirty="0"/>
              <a:t>volunteer </a:t>
            </a:r>
            <a:r>
              <a:rPr lang="en-GB" b="1" dirty="0"/>
              <a:t>Funder Plus business skills  </a:t>
            </a:r>
            <a:r>
              <a:rPr lang="en-GB" dirty="0"/>
              <a:t>support to provide expert knowledge to support the development of the project</a:t>
            </a:r>
          </a:p>
          <a:p>
            <a:pPr lvl="0"/>
            <a:endParaRPr lang="en-GB" sz="2400" dirty="0"/>
          </a:p>
          <a:p>
            <a:endParaRPr lang="en-GB" dirty="0"/>
          </a:p>
        </p:txBody>
      </p:sp>
      <p:sp>
        <p:nvSpPr>
          <p:cNvPr id="6" name="Text Placeholder 5">
            <a:extLst>
              <a:ext uri="{FF2B5EF4-FFF2-40B4-BE49-F238E27FC236}">
                <a16:creationId xmlns:a16="http://schemas.microsoft.com/office/drawing/2014/main" id="{087075A0-CD7C-4EE7-829B-B910D5D27FED}"/>
              </a:ext>
            </a:extLst>
          </p:cNvPr>
          <p:cNvSpPr>
            <a:spLocks noGrp="1"/>
          </p:cNvSpPr>
          <p:nvPr>
            <p:ph type="body" sz="quarter" idx="14"/>
          </p:nvPr>
        </p:nvSpPr>
        <p:spPr/>
        <p:txBody>
          <a:bodyPr/>
          <a:lstStyle/>
          <a:p>
            <a:r>
              <a:rPr lang="en-GB" dirty="0"/>
              <a:t>How will we bring about change 3</a:t>
            </a:r>
          </a:p>
        </p:txBody>
      </p:sp>
      <p:sp>
        <p:nvSpPr>
          <p:cNvPr id="7" name="Content Placeholder 6">
            <a:extLst>
              <a:ext uri="{FF2B5EF4-FFF2-40B4-BE49-F238E27FC236}">
                <a16:creationId xmlns:a16="http://schemas.microsoft.com/office/drawing/2014/main" id="{A75F9F01-827D-4577-AFFF-CA60FA31DE55}"/>
              </a:ext>
            </a:extLst>
          </p:cNvPr>
          <p:cNvSpPr>
            <a:spLocks noGrp="1"/>
          </p:cNvSpPr>
          <p:nvPr>
            <p:ph sz="quarter" idx="15"/>
          </p:nvPr>
        </p:nvSpPr>
        <p:spPr/>
        <p:txBody>
          <a:bodyPr>
            <a:normAutofit lnSpcReduction="10000"/>
          </a:bodyPr>
          <a:lstStyle/>
          <a:p>
            <a:pPr>
              <a:buFont typeface="Wingdings" panose="05000000000000000000" pitchFamily="2" charset="2"/>
              <a:buChar char="Ø"/>
            </a:pPr>
            <a:r>
              <a:rPr lang="en-GB" sz="2200" dirty="0"/>
              <a:t>Our donors and grant recipients will </a:t>
            </a:r>
            <a:r>
              <a:rPr lang="en-GB" sz="2200" b="1" dirty="0"/>
              <a:t>monitor impact and learn together</a:t>
            </a:r>
            <a:r>
              <a:rPr lang="en-GB" sz="2200" dirty="0"/>
              <a:t>, adapting programmes to emerging needs</a:t>
            </a:r>
          </a:p>
          <a:p>
            <a:pPr>
              <a:buFont typeface="Wingdings" panose="05000000000000000000" pitchFamily="2" charset="2"/>
              <a:buChar char="Ø"/>
            </a:pPr>
            <a:r>
              <a:rPr lang="en-GB" sz="2200" dirty="0"/>
              <a:t>After 3 years we will have built a significant endowment able to </a:t>
            </a:r>
            <a:r>
              <a:rPr lang="en-GB" sz="2200" b="1" dirty="0"/>
              <a:t>continue to support strategic projects on children &amp; young people’s mental health in our county for many years</a:t>
            </a:r>
          </a:p>
          <a:p>
            <a:pPr>
              <a:buFont typeface="Wingdings" panose="05000000000000000000" pitchFamily="2" charset="2"/>
              <a:buChar char="Ø"/>
            </a:pPr>
            <a:r>
              <a:rPr lang="en-GB" dirty="0"/>
              <a:t>For Surrey - Support will be available regardless of postcode, and in a way that provides wrap-around, flexible options for help when it is needed</a:t>
            </a:r>
          </a:p>
        </p:txBody>
      </p:sp>
    </p:spTree>
    <p:extLst>
      <p:ext uri="{BB962C8B-B14F-4D97-AF65-F5344CB8AC3E}">
        <p14:creationId xmlns:p14="http://schemas.microsoft.com/office/powerpoint/2010/main" val="37385979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CBBB6AB-3FE6-4309-817A-3970564BC01E}"/>
              </a:ext>
            </a:extLst>
          </p:cNvPr>
          <p:cNvPicPr>
            <a:picLocks noGrp="1" noChangeAspect="1"/>
          </p:cNvPicPr>
          <p:nvPr>
            <p:ph idx="1"/>
          </p:nvPr>
        </p:nvPicPr>
        <p:blipFill>
          <a:blip r:embed="rId2"/>
          <a:stretch>
            <a:fillRect/>
          </a:stretch>
        </p:blipFill>
        <p:spPr>
          <a:xfrm>
            <a:off x="1851171" y="2914146"/>
            <a:ext cx="4685251" cy="1188647"/>
          </a:xfrm>
        </p:spPr>
      </p:pic>
      <p:sp>
        <p:nvSpPr>
          <p:cNvPr id="3" name="Date Placeholder 2">
            <a:extLst>
              <a:ext uri="{FF2B5EF4-FFF2-40B4-BE49-F238E27FC236}">
                <a16:creationId xmlns:a16="http://schemas.microsoft.com/office/drawing/2014/main" id="{DC1B01FE-DEEC-423B-BBCF-74A00D7C43C0}"/>
              </a:ext>
            </a:extLst>
          </p:cNvPr>
          <p:cNvSpPr>
            <a:spLocks noGrp="1"/>
          </p:cNvSpPr>
          <p:nvPr>
            <p:ph type="dt" sz="half" idx="10"/>
          </p:nvPr>
        </p:nvSpPr>
        <p:spPr/>
        <p:txBody>
          <a:bodyPr/>
          <a:lstStyle/>
          <a:p>
            <a:fld id="{38A0E22E-7D14-1546-A815-5D46DF598EAB}" type="datetime1">
              <a:rPr lang="en-GB" smtClean="0"/>
              <a:t>16/03/2022</a:t>
            </a:fld>
            <a:endParaRPr lang="en-US"/>
          </a:p>
        </p:txBody>
      </p:sp>
      <p:sp>
        <p:nvSpPr>
          <p:cNvPr id="4" name="Slide Number Placeholder 3">
            <a:extLst>
              <a:ext uri="{FF2B5EF4-FFF2-40B4-BE49-F238E27FC236}">
                <a16:creationId xmlns:a16="http://schemas.microsoft.com/office/drawing/2014/main" id="{333559C8-A0C3-4CA6-A402-2EDA64535D08}"/>
              </a:ext>
            </a:extLst>
          </p:cNvPr>
          <p:cNvSpPr>
            <a:spLocks noGrp="1"/>
          </p:cNvSpPr>
          <p:nvPr>
            <p:ph type="sldNum" sz="quarter" idx="12"/>
          </p:nvPr>
        </p:nvSpPr>
        <p:spPr/>
        <p:txBody>
          <a:bodyPr/>
          <a:lstStyle/>
          <a:p>
            <a:fld id="{4E7405B4-230F-6A48-B171-23901E3BE971}" type="slidenum">
              <a:rPr lang="en-US" smtClean="0"/>
              <a:t>81</a:t>
            </a:fld>
            <a:endParaRPr lang="en-US"/>
          </a:p>
        </p:txBody>
      </p:sp>
      <p:sp>
        <p:nvSpPr>
          <p:cNvPr id="5" name="Text Placeholder 4">
            <a:extLst>
              <a:ext uri="{FF2B5EF4-FFF2-40B4-BE49-F238E27FC236}">
                <a16:creationId xmlns:a16="http://schemas.microsoft.com/office/drawing/2014/main" id="{608E53C3-9255-4061-9A86-CF809E5EB525}"/>
              </a:ext>
            </a:extLst>
          </p:cNvPr>
          <p:cNvSpPr>
            <a:spLocks noGrp="1"/>
          </p:cNvSpPr>
          <p:nvPr>
            <p:ph type="body" sz="quarter" idx="13"/>
          </p:nvPr>
        </p:nvSpPr>
        <p:spPr/>
        <p:txBody>
          <a:bodyPr>
            <a:normAutofit fontScale="70000" lnSpcReduction="20000"/>
          </a:bodyPr>
          <a:lstStyle/>
          <a:p>
            <a:r>
              <a:rPr lang="en-GB" dirty="0"/>
              <a:t>Failure is not an option…we look forward to working with you all – to launch later in 2022</a:t>
            </a:r>
          </a:p>
        </p:txBody>
      </p:sp>
      <p:sp>
        <p:nvSpPr>
          <p:cNvPr id="6" name="Title 5">
            <a:extLst>
              <a:ext uri="{FF2B5EF4-FFF2-40B4-BE49-F238E27FC236}">
                <a16:creationId xmlns:a16="http://schemas.microsoft.com/office/drawing/2014/main" id="{2B27C444-0376-4D97-B9AE-1374FE2913D7}"/>
              </a:ext>
            </a:extLst>
          </p:cNvPr>
          <p:cNvSpPr>
            <a:spLocks noGrp="1"/>
          </p:cNvSpPr>
          <p:nvPr>
            <p:ph type="ctrTitle"/>
          </p:nvPr>
        </p:nvSpPr>
        <p:spPr/>
        <p:txBody>
          <a:bodyPr/>
          <a:lstStyle/>
          <a:p>
            <a:r>
              <a:rPr lang="en-GB" dirty="0"/>
              <a:t>A coalition of like-minded donors coming together to form a ‘well’ of funding to sustain wrap-around mental health &amp; wellbeing support for our young people for years to come – to work in synergy with public sector funding and support.</a:t>
            </a:r>
          </a:p>
        </p:txBody>
      </p:sp>
      <p:pic>
        <p:nvPicPr>
          <p:cNvPr id="10" name="Picture 9">
            <a:extLst>
              <a:ext uri="{FF2B5EF4-FFF2-40B4-BE49-F238E27FC236}">
                <a16:creationId xmlns:a16="http://schemas.microsoft.com/office/drawing/2014/main" id="{364FED06-BA52-443C-B769-7D0C0561EC71}"/>
              </a:ext>
            </a:extLst>
          </p:cNvPr>
          <p:cNvPicPr>
            <a:picLocks noChangeAspect="1"/>
          </p:cNvPicPr>
          <p:nvPr/>
        </p:nvPicPr>
        <p:blipFill>
          <a:blip r:embed="rId3"/>
          <a:stretch>
            <a:fillRect/>
          </a:stretch>
        </p:blipFill>
        <p:spPr>
          <a:xfrm>
            <a:off x="5466879" y="4748586"/>
            <a:ext cx="3582099" cy="1193008"/>
          </a:xfrm>
          <a:prstGeom prst="rect">
            <a:avLst/>
          </a:prstGeom>
        </p:spPr>
      </p:pic>
      <p:sp>
        <p:nvSpPr>
          <p:cNvPr id="11" name="TextBox 10">
            <a:extLst>
              <a:ext uri="{FF2B5EF4-FFF2-40B4-BE49-F238E27FC236}">
                <a16:creationId xmlns:a16="http://schemas.microsoft.com/office/drawing/2014/main" id="{EC6D7D80-E075-4BFB-9D63-C54091CF95C4}"/>
              </a:ext>
            </a:extLst>
          </p:cNvPr>
          <p:cNvSpPr txBox="1"/>
          <p:nvPr/>
        </p:nvSpPr>
        <p:spPr>
          <a:xfrm>
            <a:off x="5349403" y="3213557"/>
            <a:ext cx="1187019" cy="430887"/>
          </a:xfrm>
          <a:prstGeom prst="rect">
            <a:avLst/>
          </a:prstGeom>
          <a:noFill/>
        </p:spPr>
        <p:txBody>
          <a:bodyPr wrap="square" rtlCol="0">
            <a:spAutoFit/>
          </a:bodyPr>
          <a:lstStyle/>
          <a:p>
            <a:r>
              <a:rPr lang="en-GB" sz="1100" dirty="0">
                <a:latin typeface="AngsanaUPC" panose="020B0502040204020203" pitchFamily="18" charset="-34"/>
                <a:cs typeface="AngsanaUPC" panose="020B0502040204020203" pitchFamily="18" charset="-34"/>
              </a:rPr>
              <a:t>The Guardian</a:t>
            </a:r>
          </a:p>
          <a:p>
            <a:r>
              <a:rPr lang="en-GB" sz="1100" dirty="0">
                <a:latin typeface="AngsanaUPC" panose="020B0502040204020203" pitchFamily="18" charset="-34"/>
                <a:cs typeface="AngsanaUPC" panose="020B0502040204020203" pitchFamily="18" charset="-34"/>
              </a:rPr>
              <a:t> 21 July 2021</a:t>
            </a:r>
          </a:p>
        </p:txBody>
      </p:sp>
      <p:pic>
        <p:nvPicPr>
          <p:cNvPr id="13" name="Picture 12">
            <a:extLst>
              <a:ext uri="{FF2B5EF4-FFF2-40B4-BE49-F238E27FC236}">
                <a16:creationId xmlns:a16="http://schemas.microsoft.com/office/drawing/2014/main" id="{1F1394EC-1E62-43B4-9844-4C96B34388BF}"/>
              </a:ext>
            </a:extLst>
          </p:cNvPr>
          <p:cNvPicPr>
            <a:picLocks noChangeAspect="1"/>
          </p:cNvPicPr>
          <p:nvPr/>
        </p:nvPicPr>
        <p:blipFill>
          <a:blip r:embed="rId4"/>
          <a:stretch>
            <a:fillRect/>
          </a:stretch>
        </p:blipFill>
        <p:spPr>
          <a:xfrm>
            <a:off x="6536421" y="3168024"/>
            <a:ext cx="3372374" cy="952838"/>
          </a:xfrm>
          <a:prstGeom prst="rect">
            <a:avLst/>
          </a:prstGeom>
        </p:spPr>
      </p:pic>
      <p:sp>
        <p:nvSpPr>
          <p:cNvPr id="9" name="TextBox 8">
            <a:extLst>
              <a:ext uri="{FF2B5EF4-FFF2-40B4-BE49-F238E27FC236}">
                <a16:creationId xmlns:a16="http://schemas.microsoft.com/office/drawing/2014/main" id="{1847B15A-61FF-4CC0-A84D-323E9326FCF7}"/>
              </a:ext>
            </a:extLst>
          </p:cNvPr>
          <p:cNvSpPr txBox="1"/>
          <p:nvPr/>
        </p:nvSpPr>
        <p:spPr>
          <a:xfrm>
            <a:off x="1981200" y="4290238"/>
            <a:ext cx="3368202" cy="2031325"/>
          </a:xfrm>
          <a:prstGeom prst="rect">
            <a:avLst/>
          </a:prstGeom>
          <a:noFill/>
        </p:spPr>
        <p:txBody>
          <a:bodyPr wrap="square" rtlCol="0">
            <a:spAutoFit/>
          </a:bodyPr>
          <a:lstStyle/>
          <a:p>
            <a:r>
              <a:rPr lang="en-GB" sz="1800" b="1" dirty="0">
                <a:solidFill>
                  <a:srgbClr val="343A3F"/>
                </a:solidFill>
                <a:effectLst/>
                <a:latin typeface="Helvetica" panose="020B0604020202020204" pitchFamily="34" charset="0"/>
                <a:ea typeface="Times New Roman" panose="02020603050405020304" pitchFamily="18" charset="0"/>
              </a:rPr>
              <a:t>’95% of school staff have witnessed increased anxiety, 75% of school staff have witnessed increased depression in pupils since the start of the school year’ Place2B report Feb 2022</a:t>
            </a:r>
            <a:endParaRPr lang="en-GB" sz="1800" dirty="0"/>
          </a:p>
        </p:txBody>
      </p:sp>
    </p:spTree>
    <p:extLst>
      <p:ext uri="{BB962C8B-B14F-4D97-AF65-F5344CB8AC3E}">
        <p14:creationId xmlns:p14="http://schemas.microsoft.com/office/powerpoint/2010/main" val="4363835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6692" y="399762"/>
            <a:ext cx="10038615" cy="3438591"/>
          </a:xfrm>
        </p:spPr>
        <p:txBody>
          <a:bodyPr anchor="ctr"/>
          <a:lstStyle/>
          <a:p>
            <a:pPr algn="ctr"/>
            <a:r>
              <a:rPr lang="en-GB" b="1" dirty="0"/>
              <a:t>Thanks and agreed next steps</a:t>
            </a:r>
          </a:p>
        </p:txBody>
      </p:sp>
      <p:sp>
        <p:nvSpPr>
          <p:cNvPr id="3" name="Subtitle 2"/>
          <p:cNvSpPr>
            <a:spLocks noGrp="1"/>
          </p:cNvSpPr>
          <p:nvPr>
            <p:ph type="subTitle" idx="1"/>
          </p:nvPr>
        </p:nvSpPr>
        <p:spPr>
          <a:xfrm>
            <a:off x="1895168" y="4485457"/>
            <a:ext cx="6144267" cy="1177923"/>
          </a:xfrm>
        </p:spPr>
        <p:txBody>
          <a:bodyPr anchor="ctr"/>
          <a:lstStyle/>
          <a:p>
            <a:r>
              <a:rPr lang="en-GB" dirty="0"/>
              <a:t>Dr Julie Llewelyn, High Sheriff of Surrey 2021-22</a:t>
            </a:r>
          </a:p>
          <a:p>
            <a:r>
              <a:rPr lang="en-GB" dirty="0"/>
              <a:t>Dr Jim Glover OBE, Pro-Chancellor of  The University of Surrey, former High Sheriff of Surrey </a:t>
            </a:r>
          </a:p>
        </p:txBody>
      </p:sp>
    </p:spTree>
    <p:extLst>
      <p:ext uri="{BB962C8B-B14F-4D97-AF65-F5344CB8AC3E}">
        <p14:creationId xmlns:p14="http://schemas.microsoft.com/office/powerpoint/2010/main" val="27344018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5843" y="1052623"/>
            <a:ext cx="9380314" cy="2573080"/>
          </a:xfrm>
        </p:spPr>
        <p:txBody>
          <a:bodyPr/>
          <a:lstStyle/>
          <a:p>
            <a:pPr algn="ctr"/>
            <a:r>
              <a:rPr lang="en-GB" sz="4400" b="1" dirty="0"/>
              <a:t>Summit meeting for key stakeholders:</a:t>
            </a:r>
            <a:br>
              <a:rPr lang="en-GB" sz="4400" b="1" dirty="0"/>
            </a:br>
            <a:r>
              <a:rPr lang="en-GB" sz="4400" b="1" dirty="0"/>
              <a:t>implementing school inclusion </a:t>
            </a:r>
            <a:br>
              <a:rPr lang="en-GB" sz="4400" b="1" dirty="0"/>
            </a:br>
            <a:r>
              <a:rPr lang="en-GB" sz="4400" b="1" dirty="0"/>
              <a:t>in Surrey</a:t>
            </a:r>
          </a:p>
        </p:txBody>
      </p:sp>
      <p:sp>
        <p:nvSpPr>
          <p:cNvPr id="3" name="Subtitle 2"/>
          <p:cNvSpPr>
            <a:spLocks noGrp="1"/>
          </p:cNvSpPr>
          <p:nvPr>
            <p:ph type="subTitle" idx="1"/>
          </p:nvPr>
        </p:nvSpPr>
        <p:spPr>
          <a:xfrm>
            <a:off x="1994453" y="4595714"/>
            <a:ext cx="6138776" cy="583924"/>
          </a:xfrm>
        </p:spPr>
        <p:txBody>
          <a:bodyPr/>
          <a:lstStyle/>
          <a:p>
            <a:pPr algn="r"/>
            <a:r>
              <a:rPr lang="en-GB" sz="1800" dirty="0"/>
              <a:t>Summit sponsored by the School of Law and Social Sciences, Royal Holloway</a:t>
            </a:r>
          </a:p>
          <a:p>
            <a:pPr algn="r"/>
            <a:r>
              <a:rPr lang="en-GB" sz="1800" dirty="0"/>
              <a:t>2</a:t>
            </a:r>
            <a:r>
              <a:rPr lang="en-GB" sz="1800" baseline="30000" dirty="0"/>
              <a:t>nd</a:t>
            </a:r>
            <a:r>
              <a:rPr lang="en-GB" sz="1800" dirty="0"/>
              <a:t> March 2022</a:t>
            </a:r>
          </a:p>
        </p:txBody>
      </p:sp>
    </p:spTree>
    <p:extLst>
      <p:ext uri="{BB962C8B-B14F-4D97-AF65-F5344CB8AC3E}">
        <p14:creationId xmlns:p14="http://schemas.microsoft.com/office/powerpoint/2010/main" val="3463103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a:ext>
            </a:extLst>
          </a:blip>
          <a:stretch>
            <a:fillRect/>
          </a:stretch>
        </p:blipFill>
        <p:spPr>
          <a:xfrm>
            <a:off x="1524001" y="0"/>
            <a:ext cx="9248931" cy="6858000"/>
          </a:xfrm>
          <a:prstGeom prst="rect">
            <a:avLst/>
          </a:prstGeom>
        </p:spPr>
      </p:pic>
    </p:spTree>
    <p:extLst>
      <p:ext uri="{BB962C8B-B14F-4D97-AF65-F5344CB8AC3E}">
        <p14:creationId xmlns:p14="http://schemas.microsoft.com/office/powerpoint/2010/main" val="3759631170"/>
      </p:ext>
    </p:extLst>
  </p:cSld>
  <p:clrMapOvr>
    <a:masterClrMapping/>
  </p:clrMapOvr>
</p:sld>
</file>

<file path=ppt/theme/theme1.xml><?xml version="1.0" encoding="utf-8"?>
<a:theme xmlns:a="http://schemas.openxmlformats.org/drawingml/2006/main" name="1_Office Theme">
  <a:themeElements>
    <a:clrScheme name="RHUL Primary Colour Palette">
      <a:dk1>
        <a:sysClr val="windowText" lastClr="000000"/>
      </a:dk1>
      <a:lt1>
        <a:sysClr val="window" lastClr="FFFFFF"/>
      </a:lt1>
      <a:dk2>
        <a:srgbClr val="202A30"/>
      </a:dk2>
      <a:lt2>
        <a:srgbClr val="E7E6E6"/>
      </a:lt2>
      <a:accent1>
        <a:srgbClr val="EB641E"/>
      </a:accent1>
      <a:accent2>
        <a:srgbClr val="D72D2D"/>
      </a:accent2>
      <a:accent3>
        <a:srgbClr val="9857AE"/>
      </a:accent3>
      <a:accent4>
        <a:srgbClr val="00A648"/>
      </a:accent4>
      <a:accent5>
        <a:srgbClr val="00A69E"/>
      </a:accent5>
      <a:accent6>
        <a:srgbClr val="009ED7"/>
      </a:accent6>
      <a:hlink>
        <a:srgbClr val="000000"/>
      </a:hlink>
      <a:folHlink>
        <a:srgbClr val="954F72"/>
      </a:folHlink>
    </a:clrScheme>
    <a:fontScheme name="Office 2">
      <a:majorFont>
        <a:latin typeface="corbe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FS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rey-Police-Template-2019.potx" id="{96D11705-5919-404E-BE4A-D8D5826A9181}" vid="{BBC22274-4518-4FC5-B303-5F0DF1355DB6}"/>
    </a:ext>
  </a:extLst>
</a:theme>
</file>

<file path=ppt/theme/theme6.xml><?xml version="1.0" encoding="utf-8"?>
<a:theme xmlns:a="http://schemas.openxmlformats.org/drawingml/2006/main" name="Office Theme">
  <a:themeElements>
    <a:clrScheme name="RHUL Primary Colour Palette">
      <a:dk1>
        <a:sysClr val="windowText" lastClr="000000"/>
      </a:dk1>
      <a:lt1>
        <a:sysClr val="window" lastClr="FFFFFF"/>
      </a:lt1>
      <a:dk2>
        <a:srgbClr val="202A30"/>
      </a:dk2>
      <a:lt2>
        <a:srgbClr val="E7E6E6"/>
      </a:lt2>
      <a:accent1>
        <a:srgbClr val="EB641E"/>
      </a:accent1>
      <a:accent2>
        <a:srgbClr val="D72D2D"/>
      </a:accent2>
      <a:accent3>
        <a:srgbClr val="9857AE"/>
      </a:accent3>
      <a:accent4>
        <a:srgbClr val="00A648"/>
      </a:accent4>
      <a:accent5>
        <a:srgbClr val="00A69E"/>
      </a:accent5>
      <a:accent6>
        <a:srgbClr val="009ED7"/>
      </a:accent6>
      <a:hlink>
        <a:srgbClr val="000000"/>
      </a:hlink>
      <a:folHlink>
        <a:srgbClr val="954F72"/>
      </a:folHlink>
    </a:clrScheme>
    <a:fontScheme name="Office 2">
      <a:majorFont>
        <a:latin typeface="corbe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RHUL">
      <a:dk1>
        <a:srgbClr val="202A30"/>
      </a:dk1>
      <a:lt1>
        <a:srgbClr val="E5EAED"/>
      </a:lt1>
      <a:dk2>
        <a:srgbClr val="202A30"/>
      </a:dk2>
      <a:lt2>
        <a:srgbClr val="E5EAED"/>
      </a:lt2>
      <a:accent1>
        <a:srgbClr val="EB641E"/>
      </a:accent1>
      <a:accent2>
        <a:srgbClr val="D72D2D"/>
      </a:accent2>
      <a:accent3>
        <a:srgbClr val="00A648"/>
      </a:accent3>
      <a:accent4>
        <a:srgbClr val="9857AE"/>
      </a:accent4>
      <a:accent5>
        <a:srgbClr val="0073CF"/>
      </a:accent5>
      <a:accent6>
        <a:srgbClr val="D70B90"/>
      </a:accent6>
      <a:hlink>
        <a:srgbClr val="0073CF"/>
      </a:hlink>
      <a:folHlink>
        <a:srgbClr val="00A648"/>
      </a:folHlink>
    </a:clrScheme>
    <a:fontScheme name="Office 2">
      <a:majorFont>
        <a:latin typeface="corbe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115</TotalTime>
  <Words>5804</Words>
  <Application>Microsoft Macintosh PowerPoint</Application>
  <PresentationFormat>Widescreen</PresentationFormat>
  <Paragraphs>580</Paragraphs>
  <Slides>83</Slides>
  <Notes>45</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83</vt:i4>
      </vt:variant>
    </vt:vector>
  </HeadingPairs>
  <TitlesOfParts>
    <vt:vector size="104" baseType="lpstr">
      <vt:lpstr>AngsanaUPC</vt:lpstr>
      <vt:lpstr>Arial</vt:lpstr>
      <vt:lpstr>Calibri</vt:lpstr>
      <vt:lpstr>Calibri Light</vt:lpstr>
      <vt:lpstr>Cambria</vt:lpstr>
      <vt:lpstr>Corbel</vt:lpstr>
      <vt:lpstr>Corbel</vt:lpstr>
      <vt:lpstr>Helvetica</vt:lpstr>
      <vt:lpstr>Lucida Grande</vt:lpstr>
      <vt:lpstr>Roboto Slab</vt:lpstr>
      <vt:lpstr>Roboto Slab Regular</vt:lpstr>
      <vt:lpstr>Times</vt:lpstr>
      <vt:lpstr>Tw Cen MT</vt:lpstr>
      <vt:lpstr>Wingdings</vt:lpstr>
      <vt:lpstr>1_Office Theme</vt:lpstr>
      <vt:lpstr>Office Theme</vt:lpstr>
      <vt:lpstr>Simple Light</vt:lpstr>
      <vt:lpstr>CFS Template 1</vt:lpstr>
      <vt:lpstr>Office Theme</vt:lpstr>
      <vt:lpstr>Office Theme</vt:lpstr>
      <vt:lpstr>1_Office Theme</vt:lpstr>
      <vt:lpstr>Summit meeting for key stakeholders: implementing school inclusion  in Surrey</vt:lpstr>
      <vt:lpstr>Welcome </vt:lpstr>
      <vt:lpstr>PowerPoint Presentation</vt:lpstr>
      <vt:lpstr>Final research project outcomes  Permanent school exclusion in Surrey: evidence based key levers for change</vt:lpstr>
      <vt:lpstr>PowerPoint Presentation</vt:lpstr>
      <vt:lpstr>Questions</vt:lpstr>
      <vt:lpstr>Questions</vt:lpstr>
      <vt:lpstr>Evidence-based vulnerability factors for permanent school exclusion</vt:lpstr>
      <vt:lpstr>PowerPoint Presentation</vt:lpstr>
      <vt:lpstr>PowerPoint Presentation</vt:lpstr>
      <vt:lpstr>Recorded reasons for permanent exclusion in Surrey</vt:lpstr>
      <vt:lpstr>Evidence-based vulnerability factors for permanent school exclusion</vt:lpstr>
      <vt:lpstr>PowerPoint Presentation</vt:lpstr>
      <vt:lpstr>PowerPoint Presentation</vt:lpstr>
      <vt:lpstr>PowerPoint Presentation</vt:lpstr>
      <vt:lpstr>Evidence-based vulnerability factors for permanent school exclusion</vt:lpstr>
      <vt:lpstr>PowerPoint Presentation</vt:lpstr>
      <vt:lpstr>PowerPoint Presentation</vt:lpstr>
      <vt:lpstr>PowerPoint Presentation</vt:lpstr>
      <vt:lpstr>Vulnerabilities to YJ/Police involvement </vt:lpstr>
      <vt:lpstr>What is the link between fixed term and permanent exclusions?</vt:lpstr>
      <vt:lpstr>Key points from our data - 1</vt:lpstr>
      <vt:lpstr>Key points from our data - 2</vt:lpstr>
      <vt:lpstr>Conclusions</vt:lpstr>
      <vt:lpstr>Emily.Glorney@rhul.ac.uk</vt:lpstr>
      <vt:lpstr>Implementing the Inclusion Agenda  The Enhanced Surrey Alternative Learning Provision (SALP)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Implementing the Inclusion Agenda  Early Intervention: A new evidence based risk index to identify children at risk of permanent exclusion in Surrey. Why we need it and how it will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Implementing the Inclusion Agenda  Panel Discussion Gavin Stephens, QPM. Chief Constable of  Surrey Police Ron Searle, Chair of SALP Central Board Dr Emily Glorney, Royal Holloway, University of London Rachael Wardell, Executive Director for Children, Families and Lifelong Learning, Surrey County Council </vt:lpstr>
      <vt:lpstr>Tea, cakes and fruit  Enjoy!</vt:lpstr>
      <vt:lpstr>The Importance of Preventing Children Falling Through the Gaps in Education</vt:lpstr>
      <vt:lpstr>Harnessing Third Sector Support  MCR Pathways: An evidence based pilot study in Surrey using the holistic Glasgow approach</vt:lpstr>
      <vt:lpstr>PowerPoint Presentation</vt:lpstr>
      <vt:lpstr>PowerPoint Presentation</vt:lpstr>
      <vt:lpstr>PowerPoint Presentation</vt:lpstr>
      <vt:lpstr>Independent Research on MCR Impact </vt:lpstr>
      <vt:lpstr>PowerPoint Presentation</vt:lpstr>
      <vt:lpstr>Harnessing Third Sector Support  The Role of the Third Sector in Surrey: the post pandemic mental health challenges</vt:lpstr>
      <vt:lpstr>PowerPoint Presentation</vt:lpstr>
      <vt:lpstr>Overview</vt:lpstr>
      <vt:lpstr>Our vision for the future is of a Surrey where all communities work together to ensure that everyone has hope and no one is left behind. </vt:lpstr>
      <vt:lpstr>PowerPoint Presentation</vt:lpstr>
      <vt:lpstr>Surrey Coronavirus Fund</vt:lpstr>
      <vt:lpstr>We are building a strong movement of local philanthropists, connecting them with local charitable organisations to ensure everyone has hope. </vt:lpstr>
      <vt:lpstr>Impact of the Covid pandemic on families in mental health crisis in Surrey</vt:lpstr>
      <vt:lpstr>Funding differently</vt:lpstr>
      <vt:lpstr>Listening, convening, call to arms </vt:lpstr>
      <vt:lpstr>Funding differently </vt:lpstr>
      <vt:lpstr>What will success look like? </vt:lpstr>
      <vt:lpstr>A coalition of like-minded donors coming together to form a ‘well’ of funding to sustain wrap-around mental health &amp; wellbeing support for our young people for years to come – to work in synergy with public sector funding and support.</vt:lpstr>
      <vt:lpstr>Thanks and agreed next steps</vt:lpstr>
      <vt:lpstr>Summit meeting for key stakeholders: implementing school inclusion  in Surrey</vt:lpstr>
    </vt:vector>
  </TitlesOfParts>
  <Company>RHUL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School Inclusion  in Surrey</dc:title>
  <dc:creator>Glorney, Emily</dc:creator>
  <cp:lastModifiedBy>Frank Barnhouse</cp:lastModifiedBy>
  <cp:revision>25</cp:revision>
  <dcterms:created xsi:type="dcterms:W3CDTF">2022-02-19T14:07:30Z</dcterms:created>
  <dcterms:modified xsi:type="dcterms:W3CDTF">2022-03-16T17:18:51Z</dcterms:modified>
</cp:coreProperties>
</file>